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4" r:id="rId4"/>
  </p:sldMasterIdLst>
  <p:notesMasterIdLst>
    <p:notesMasterId r:id="rId19"/>
  </p:notesMasterIdLst>
  <p:handoutMasterIdLst>
    <p:handoutMasterId r:id="rId20"/>
  </p:handoutMasterIdLst>
  <p:sldIdLst>
    <p:sldId id="1903" r:id="rId5"/>
    <p:sldId id="1796" r:id="rId6"/>
    <p:sldId id="1892" r:id="rId7"/>
    <p:sldId id="1841" r:id="rId8"/>
    <p:sldId id="1898" r:id="rId9"/>
    <p:sldId id="1901" r:id="rId10"/>
    <p:sldId id="1902" r:id="rId11"/>
    <p:sldId id="1869" r:id="rId12"/>
    <p:sldId id="1893" r:id="rId13"/>
    <p:sldId id="1852" r:id="rId14"/>
    <p:sldId id="323" r:id="rId15"/>
    <p:sldId id="325" r:id="rId16"/>
    <p:sldId id="326" r:id="rId17"/>
    <p:sldId id="324" r:id="rId18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ullar, Mrinal" initials="KM" lastIdx="6" clrIdx="0">
    <p:extLst>
      <p:ext uri="{19B8F6BF-5375-455C-9EA6-DF929625EA0E}">
        <p15:presenceInfo xmlns:p15="http://schemas.microsoft.com/office/powerpoint/2012/main" userId="S::Mrinal.Khullar@bmo.com::61d1238a-390c-409f-a2f5-9555876bebdf" providerId="AD"/>
      </p:ext>
    </p:extLst>
  </p:cmAuthor>
  <p:cmAuthor id="2" name="Riley, Catherine" initials="RC" lastIdx="31" clrIdx="1">
    <p:extLst>
      <p:ext uri="{19B8F6BF-5375-455C-9EA6-DF929625EA0E}">
        <p15:presenceInfo xmlns:p15="http://schemas.microsoft.com/office/powerpoint/2012/main" userId="S::catherine.riley@bmo.com::45045899-b1b8-48e6-9c20-7469b0d290c4" providerId="AD"/>
      </p:ext>
    </p:extLst>
  </p:cmAuthor>
  <p:cmAuthor id="3" name="Andrew Hoad-Reddick" initials="AH" lastIdx="2" clrIdx="2">
    <p:extLst>
      <p:ext uri="{19B8F6BF-5375-455C-9EA6-DF929625EA0E}">
        <p15:presenceInfo xmlns:p15="http://schemas.microsoft.com/office/powerpoint/2012/main" userId="eba7c6807954a5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B1E5FE"/>
    <a:srgbClr val="ED1C24"/>
    <a:srgbClr val="163955"/>
    <a:srgbClr val="16597C"/>
    <a:srgbClr val="FAA451"/>
    <a:srgbClr val="CEE226"/>
    <a:srgbClr val="39D4B9"/>
    <a:srgbClr val="8988E1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884654-4E81-47E9-8A52-2CD9526465D8}" v="2" dt="2024-10-14T12:46:06.0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51" autoAdjust="0"/>
    <p:restoredTop sz="84673" autoAdjust="0"/>
  </p:normalViewPr>
  <p:slideViewPr>
    <p:cSldViewPr snapToGrid="0">
      <p:cViewPr varScale="1">
        <p:scale>
          <a:sx n="86" d="100"/>
          <a:sy n="86" d="100"/>
        </p:scale>
        <p:origin x="588" y="64"/>
      </p:cViewPr>
      <p:guideLst/>
    </p:cSldViewPr>
  </p:slideViewPr>
  <p:outlineViewPr>
    <p:cViewPr>
      <p:scale>
        <a:sx n="33" d="100"/>
        <a:sy n="33" d="100"/>
      </p:scale>
      <p:origin x="0" y="-1168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50" d="100"/>
        <a:sy n="150" d="100"/>
      </p:scale>
      <p:origin x="0" y="-7256"/>
    </p:cViewPr>
  </p:sorterViewPr>
  <p:notesViewPr>
    <p:cSldViewPr snapToGrid="0">
      <p:cViewPr>
        <p:scale>
          <a:sx n="1" d="2"/>
          <a:sy n="1" d="2"/>
        </p:scale>
        <p:origin x="4848" y="2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E7753C0-323D-6E4F-ABC8-3D9075495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>
              <a:latin typeface="Dax Offc Pro Regular" panose="020B0504030101020102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5BDAC7-69A1-104B-A5A5-5694F35BA8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0DB7C0-9C6C-434D-980D-04B42A100070}" type="datetimeFigureOut">
              <a:rPr lang="en-US" smtClean="0">
                <a:latin typeface="Dax Offc Pro Regular" panose="020B0504030101020102" pitchFamily="34" charset="0"/>
              </a:rPr>
              <a:t>10/15/2024</a:t>
            </a:fld>
            <a:endParaRPr lang="en-US" dirty="0">
              <a:latin typeface="Dax Offc Pro Regular" panose="020B0504030101020102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DF51B7-790A-0042-8991-E5FCDF1CBA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>
              <a:latin typeface="Dax Offc Pro Regular" panose="020B0504030101020102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17798-C68A-844F-9250-60B5D7C6A8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8BE257-F038-3C4D-BFC3-35C2377868F6}" type="slidenum">
              <a:rPr lang="en-US" smtClean="0">
                <a:latin typeface="Dax Offc Pro Regular" panose="020B0504030101020102" pitchFamily="34" charset="0"/>
              </a:rPr>
              <a:t>‹#›</a:t>
            </a:fld>
            <a:endParaRPr lang="en-US" dirty="0">
              <a:latin typeface="Dax Offc Pro 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71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b="0" i="0">
                <a:latin typeface="Dax Offc Pro Regular" panose="020B0504030101020102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b="0" i="0">
                <a:latin typeface="Dax Offc Pro Regular" panose="020B0504030101020102" pitchFamily="34" charset="0"/>
              </a:defRPr>
            </a:lvl1pPr>
          </a:lstStyle>
          <a:p>
            <a:fld id="{E94F91B0-1DD5-174A-B190-BFB324804845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b="0" i="0">
                <a:latin typeface="Dax Offc Pro Regular" panose="020B0504030101020102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b="0" i="0">
                <a:latin typeface="Dax Offc Pro Regular" panose="020B0504030101020102" pitchFamily="34" charset="0"/>
              </a:defRPr>
            </a:lvl1pPr>
          </a:lstStyle>
          <a:p>
            <a:fld id="{0C97CDDA-68E8-0542-AB05-0A9F2CC06D39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551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Dax Offc Pro Regular" panose="020B0504030101020102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Dax Offc Pro Regular" panose="020B0504030101020102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Dax Offc Pro Regular" panose="020B0504030101020102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Dax Offc Pro Regular" panose="020B0504030101020102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Dax Offc Pro Regular" panose="020B0504030101020102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9054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11036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557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40594" lvl="1" indent="-174708">
              <a:buFontTx/>
              <a:buChar char="-"/>
            </a:pP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9979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3190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072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2297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8585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449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7CDDA-68E8-0542-AB05-0A9F2CC06D39}" type="slidenum">
              <a:rPr lang="en-CA" smtClean="0"/>
              <a:pPr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12991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 Title page - Boke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CE8D43D4-F4DE-B446-9316-52D6BD1469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775" r="746" b="6910"/>
          <a:stretch/>
        </p:blipFill>
        <p:spPr>
          <a:xfrm>
            <a:off x="-4509" y="-4917"/>
            <a:ext cx="9148509" cy="426894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9D0C008-3704-5E4E-8E58-CB573B81367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-671341" y="-1277459"/>
            <a:ext cx="5222470" cy="5222470"/>
            <a:chOff x="-885463" y="-1698910"/>
            <a:chExt cx="6962171" cy="6962171"/>
          </a:xfrm>
        </p:grpSpPr>
        <p:sp>
          <p:nvSpPr>
            <p:cNvPr id="16" name="Freeform: Shape 10">
              <a:extLst>
                <a:ext uri="{FF2B5EF4-FFF2-40B4-BE49-F238E27FC236}">
                  <a16:creationId xmlns:a16="http://schemas.microsoft.com/office/drawing/2014/main" id="{388C7A82-711D-2741-A4DF-277816FB155D}"/>
                </a:ext>
              </a:extLst>
            </p:cNvPr>
            <p:cNvSpPr/>
            <p:nvPr userDrawn="1"/>
          </p:nvSpPr>
          <p:spPr>
            <a:xfrm>
              <a:off x="-2111" y="-3103"/>
              <a:ext cx="5982505" cy="5170051"/>
            </a:xfrm>
            <a:custGeom>
              <a:avLst/>
              <a:gdLst>
                <a:gd name="connsiteX0" fmla="*/ 0 w 5982505"/>
                <a:gd name="connsiteY0" fmla="*/ 0 h 5170051"/>
                <a:gd name="connsiteX1" fmla="*/ 5469551 w 5982505"/>
                <a:gd name="connsiteY1" fmla="*/ 0 h 5170051"/>
                <a:gd name="connsiteX2" fmla="*/ 5573981 w 5982505"/>
                <a:gd name="connsiteY2" fmla="*/ 171897 h 5170051"/>
                <a:gd name="connsiteX3" fmla="*/ 5982505 w 5982505"/>
                <a:gd name="connsiteY3" fmla="*/ 1785280 h 5170051"/>
                <a:gd name="connsiteX4" fmla="*/ 2597734 w 5982505"/>
                <a:gd name="connsiteY4" fmla="*/ 5170051 h 5170051"/>
                <a:gd name="connsiteX5" fmla="*/ 204340 w 5982505"/>
                <a:gd name="connsiteY5" fmla="*/ 4178674 h 5170051"/>
                <a:gd name="connsiteX6" fmla="*/ 0 w 5982505"/>
                <a:gd name="connsiteY6" fmla="*/ 3953845 h 5170051"/>
                <a:gd name="connsiteX7" fmla="*/ 0 w 5982505"/>
                <a:gd name="connsiteY7" fmla="*/ 0 h 5170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82505" h="5170051">
                  <a:moveTo>
                    <a:pt x="0" y="0"/>
                  </a:moveTo>
                  <a:lnTo>
                    <a:pt x="5469551" y="0"/>
                  </a:lnTo>
                  <a:lnTo>
                    <a:pt x="5573981" y="171897"/>
                  </a:lnTo>
                  <a:cubicBezTo>
                    <a:pt x="5834516" y="651497"/>
                    <a:pt x="5982505" y="1201106"/>
                    <a:pt x="5982505" y="1785280"/>
                  </a:cubicBezTo>
                  <a:cubicBezTo>
                    <a:pt x="5982505" y="3654637"/>
                    <a:pt x="4467091" y="5170051"/>
                    <a:pt x="2597734" y="5170051"/>
                  </a:cubicBezTo>
                  <a:cubicBezTo>
                    <a:pt x="1663056" y="5170051"/>
                    <a:pt x="816863" y="4791198"/>
                    <a:pt x="204340" y="4178674"/>
                  </a:cubicBezTo>
                  <a:lnTo>
                    <a:pt x="0" y="3953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0" i="0" dirty="0">
                <a:latin typeface="Dax Offc Pro Regular" panose="020B0504030101020102" pitchFamily="34" charset="0"/>
              </a:endParaRPr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10B70637-DFBE-5D4C-AA47-CE5A3F3377AB}"/>
                </a:ext>
              </a:extLst>
            </p:cNvPr>
            <p:cNvSpPr/>
            <p:nvPr userDrawn="1"/>
          </p:nvSpPr>
          <p:spPr>
            <a:xfrm>
              <a:off x="-885463" y="-1698910"/>
              <a:ext cx="6962171" cy="6962171"/>
            </a:xfrm>
            <a:prstGeom prst="arc">
              <a:avLst>
                <a:gd name="adj1" fmla="val 19746105"/>
                <a:gd name="adj2" fmla="val 8301041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0" i="0" dirty="0">
                <a:latin typeface="Dax Offc Pro Regular" panose="020B0504030101020102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D5E7BC7-776D-0D41-8761-64F89FEAC43C}"/>
              </a:ext>
            </a:extLst>
          </p:cNvPr>
          <p:cNvSpPr txBox="1"/>
          <p:nvPr userDrawn="1"/>
        </p:nvSpPr>
        <p:spPr>
          <a:xfrm>
            <a:off x="5667022" y="46312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3ECD6-6FD9-CE46-99A8-307C0BC68A19}"/>
              </a:ext>
            </a:extLst>
          </p:cNvPr>
          <p:cNvSpPr txBox="1"/>
          <p:nvPr userDrawn="1"/>
        </p:nvSpPr>
        <p:spPr>
          <a:xfrm>
            <a:off x="-1828800" y="593156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4CF5CA-A04F-6949-8D56-62078F2F218A}"/>
              </a:ext>
            </a:extLst>
          </p:cNvPr>
          <p:cNvSpPr/>
          <p:nvPr userDrawn="1"/>
        </p:nvSpPr>
        <p:spPr>
          <a:xfrm>
            <a:off x="0" y="4264026"/>
            <a:ext cx="9144000" cy="59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1800" y="222427"/>
            <a:ext cx="3705485" cy="1860852"/>
          </a:xfrm>
        </p:spPr>
        <p:txBody>
          <a:bodyPr anchor="b" anchorCtr="0">
            <a:normAutofit/>
          </a:bodyPr>
          <a:lstStyle>
            <a:lvl1pPr algn="l">
              <a:lnSpc>
                <a:spcPct val="95000"/>
              </a:lnSpc>
              <a:defRPr sz="2800" b="0" i="0">
                <a:solidFill>
                  <a:srgbClr val="006FAC"/>
                </a:solidFill>
                <a:latin typeface="Dax Offc Pro Light" panose="020B0504030101020102" pitchFamily="34" charset="0"/>
              </a:defRPr>
            </a:lvl1pPr>
          </a:lstStyle>
          <a:p>
            <a:r>
              <a:rPr lang="en-US" dirty="0"/>
              <a:t>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endParaRPr lang="en-US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3A9D1FA-F425-C449-8A42-9C636CA7AD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1800" y="2200599"/>
            <a:ext cx="3210809" cy="1154534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0335589-D684-5542-98C9-4A5D616740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18" t="18868" r="4257" b="18589"/>
          <a:stretch/>
        </p:blipFill>
        <p:spPr>
          <a:xfrm>
            <a:off x="425450" y="4562089"/>
            <a:ext cx="1645421" cy="26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151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-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D78E81-A7E3-C840-ABAC-776D10537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avec </a:t>
            </a:r>
            <a:r>
              <a:rPr lang="en-US" dirty="0" err="1"/>
              <a:t>deux</a:t>
            </a:r>
            <a:r>
              <a:rPr lang="en-US" dirty="0"/>
              <a:t>  </a:t>
            </a:r>
            <a:r>
              <a:rPr lang="en-US" dirty="0" err="1"/>
              <a:t>graphique</a:t>
            </a:r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7309F747-5593-FA4A-83C5-9CC2C1B94E7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31801" y="950914"/>
            <a:ext cx="3940175" cy="331311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28" name="Chart Placeholder 6">
            <a:extLst>
              <a:ext uri="{FF2B5EF4-FFF2-40B4-BE49-F238E27FC236}">
                <a16:creationId xmlns:a16="http://schemas.microsoft.com/office/drawing/2014/main" id="{62ED541A-746C-734D-9D30-7CBC79F5395C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4730750" y="950914"/>
            <a:ext cx="3960813" cy="3313111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809DE-4B34-FA40-AB93-486C08632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32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980">
          <p15:clr>
            <a:srgbClr val="FBAE40"/>
          </p15:clr>
        </p15:guide>
        <p15:guide id="3" pos="276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eft - COP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D78E81-A7E3-C840-ABAC-776D10537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avec un </a:t>
            </a:r>
            <a:r>
              <a:rPr lang="en-US" dirty="0" err="1"/>
              <a:t>graphique</a:t>
            </a:r>
            <a:r>
              <a:rPr lang="en-US" dirty="0"/>
              <a:t> et du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7309F747-5593-FA4A-83C5-9CC2C1B94E7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31801" y="950914"/>
            <a:ext cx="3940175" cy="331311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67D1336-747B-9C42-8906-0D0944902E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70B91602-73E4-F140-9D14-934CD4B25D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49082" y="950914"/>
            <a:ext cx="3926605" cy="3313112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 marL="465750" indent="-285750">
              <a:lnSpc>
                <a:spcPct val="100000"/>
              </a:lnSpc>
              <a:spcBef>
                <a:spcPts val="700"/>
              </a:spcBef>
              <a:buFont typeface="System Font Regular"/>
              <a:buChar char="-"/>
              <a:defRPr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796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980">
          <p15:clr>
            <a:srgbClr val="FBAE40"/>
          </p15:clr>
        </p15:guide>
        <p15:guide id="3" pos="2767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D78E81-A7E3-C840-ABAC-776D10537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Exemples</a:t>
            </a:r>
            <a:r>
              <a:rPr lang="en-US" dirty="0"/>
              <a:t> de copier-</a:t>
            </a:r>
            <a:r>
              <a:rPr lang="en-US" dirty="0" err="1"/>
              <a:t>coller</a:t>
            </a:r>
            <a:r>
              <a:rPr lang="en-US" dirty="0"/>
              <a:t> – </a:t>
            </a:r>
            <a:r>
              <a:rPr lang="en-US" dirty="0" err="1"/>
              <a:t>Liste</a:t>
            </a:r>
            <a:r>
              <a:rPr lang="en-US" dirty="0"/>
              <a:t> 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150331-9ED1-7B49-A6D7-F223DD1CAB6E}"/>
              </a:ext>
            </a:extLst>
          </p:cNvPr>
          <p:cNvSpPr/>
          <p:nvPr userDrawn="1"/>
        </p:nvSpPr>
        <p:spPr>
          <a:xfrm>
            <a:off x="431800" y="950914"/>
            <a:ext cx="8280400" cy="3313112"/>
          </a:xfrm>
          <a:prstGeom prst="rect">
            <a:avLst/>
          </a:prstGeom>
          <a:solidFill>
            <a:srgbClr val="B1E5F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C3BAE2-CBF3-264D-86A0-C71782FBB2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154" t="16791" r="-92" b="15899"/>
          <a:stretch/>
        </p:blipFill>
        <p:spPr>
          <a:xfrm>
            <a:off x="431800" y="950913"/>
            <a:ext cx="3294803" cy="331311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0E60BEFF-6150-E34E-98F0-43CEC600D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03916" y="1041469"/>
            <a:ext cx="4547901" cy="3131999"/>
          </a:xfrm>
        </p:spPr>
        <p:txBody>
          <a:bodyPr anchor="ctr">
            <a:normAutofit/>
          </a:bodyPr>
          <a:lstStyle>
            <a:lvl1pPr marL="0" indent="0">
              <a:spcBef>
                <a:spcPts val="2000"/>
              </a:spcBef>
              <a:buFontTx/>
              <a:buNone/>
              <a:defRPr sz="14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r>
              <a:rPr lang="en-US" dirty="0"/>
              <a:t>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</a:t>
            </a:r>
          </a:p>
          <a:p>
            <a:pPr lvl="0"/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cursus lorem</a:t>
            </a:r>
          </a:p>
          <a:p>
            <a:pPr lvl="0"/>
            <a:r>
              <a:rPr lang="en-US" dirty="0"/>
              <a:t>Suspend </a:t>
            </a:r>
            <a:r>
              <a:rPr lang="en-US" dirty="0" err="1"/>
              <a:t>lisse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tincidunt</a:t>
            </a:r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curabitur</a:t>
            </a:r>
            <a:r>
              <a:rPr lang="en-US" dirty="0"/>
              <a:t> vitae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vehicula</a:t>
            </a:r>
            <a:endParaRPr lang="en-US" dirty="0"/>
          </a:p>
          <a:p>
            <a:pPr lvl="0"/>
            <a:r>
              <a:rPr lang="en-US" dirty="0"/>
              <a:t>Duis </a:t>
            </a:r>
            <a:r>
              <a:rPr lang="en-US" dirty="0" err="1"/>
              <a:t>velit</a:t>
            </a:r>
            <a:r>
              <a:rPr lang="en-US" dirty="0"/>
              <a:t> in pulvinar </a:t>
            </a:r>
            <a:r>
              <a:rPr lang="en-US" dirty="0" err="1"/>
              <a:t>leo</a:t>
            </a:r>
            <a:r>
              <a:rPr lang="en-US" dirty="0"/>
              <a:t> vestibulum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nam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915B072-4B96-B843-B691-59AC1B20C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113" y="1439069"/>
            <a:ext cx="2441736" cy="23368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3200" b="0" i="0">
                <a:solidFill>
                  <a:schemeClr val="tx2"/>
                </a:solidFill>
                <a:latin typeface="Dax Offc Pro Light" panose="020B0504030101020102" pitchFamily="34" charset="0"/>
              </a:defRPr>
            </a:lvl1pPr>
          </a:lstStyle>
          <a:p>
            <a:pPr lvl="0"/>
            <a:r>
              <a:rPr lang="en-US" dirty="0"/>
              <a:t>Edit Lorem ipsum dolor </a:t>
            </a:r>
            <a:br>
              <a:rPr lang="en-US" dirty="0"/>
            </a:br>
            <a:r>
              <a:rPr lang="en-US" dirty="0"/>
              <a:t>sit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239405B-6572-5D4A-B14C-A429EE7EF7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522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980">
          <p15:clr>
            <a:srgbClr val="FBAE40"/>
          </p15:clr>
        </p15:guide>
        <p15:guide id="3" pos="276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D78E81-A7E3-C840-ABAC-776D10537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des points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9F1940-00B6-9743-95DD-57EA2B9F8B68}"/>
              </a:ext>
            </a:extLst>
          </p:cNvPr>
          <p:cNvSpPr/>
          <p:nvPr userDrawn="1"/>
        </p:nvSpPr>
        <p:spPr>
          <a:xfrm>
            <a:off x="431800" y="950913"/>
            <a:ext cx="160311" cy="972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74EB9C-89E8-6B4D-9A42-53D85E257094}"/>
              </a:ext>
            </a:extLst>
          </p:cNvPr>
          <p:cNvSpPr/>
          <p:nvPr userDrawn="1"/>
        </p:nvSpPr>
        <p:spPr>
          <a:xfrm>
            <a:off x="584200" y="950913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B0564285-CEDD-9447-878C-9A5A7345E1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993" y="992107"/>
            <a:ext cx="3479290" cy="90724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80B9BB-9270-BE4E-A750-4D90098D3111}"/>
              </a:ext>
            </a:extLst>
          </p:cNvPr>
          <p:cNvSpPr/>
          <p:nvPr userDrawn="1"/>
        </p:nvSpPr>
        <p:spPr>
          <a:xfrm>
            <a:off x="431800" y="2114471"/>
            <a:ext cx="160311" cy="9720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A94F8F-9D4B-5444-94DB-B914DE18C718}"/>
              </a:ext>
            </a:extLst>
          </p:cNvPr>
          <p:cNvSpPr/>
          <p:nvPr userDrawn="1"/>
        </p:nvSpPr>
        <p:spPr>
          <a:xfrm>
            <a:off x="584200" y="2114471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42F7A70-E23C-644C-AF56-64286ADEC3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2993" y="2181084"/>
            <a:ext cx="3479290" cy="87484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387256-F102-9D4B-BA4C-555C75C0639D}"/>
              </a:ext>
            </a:extLst>
          </p:cNvPr>
          <p:cNvSpPr/>
          <p:nvPr userDrawn="1"/>
        </p:nvSpPr>
        <p:spPr>
          <a:xfrm>
            <a:off x="431800" y="3291975"/>
            <a:ext cx="160311" cy="972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8A481A-B1B5-894B-BD2E-0D77F7323F54}"/>
              </a:ext>
            </a:extLst>
          </p:cNvPr>
          <p:cNvSpPr/>
          <p:nvPr userDrawn="1"/>
        </p:nvSpPr>
        <p:spPr>
          <a:xfrm>
            <a:off x="584200" y="3291975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D5AC94BA-69B4-0A4D-AC5B-B10294E16D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2993" y="3350586"/>
            <a:ext cx="3479290" cy="87484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3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DF7E02-0C78-AE46-A30A-289C55C58424}"/>
              </a:ext>
            </a:extLst>
          </p:cNvPr>
          <p:cNvSpPr/>
          <p:nvPr userDrawn="1"/>
        </p:nvSpPr>
        <p:spPr>
          <a:xfrm>
            <a:off x="4730750" y="950913"/>
            <a:ext cx="160311" cy="972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4B44F9A-9B0E-5A4C-A805-4FE949322586}"/>
              </a:ext>
            </a:extLst>
          </p:cNvPr>
          <p:cNvSpPr/>
          <p:nvPr userDrawn="1"/>
        </p:nvSpPr>
        <p:spPr>
          <a:xfrm>
            <a:off x="4883150" y="950913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7074F655-AB6D-4747-9FBC-F92354BAC4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1943" y="992107"/>
            <a:ext cx="3479290" cy="907246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E9207-8427-314E-91C1-0C4371860CF8}"/>
              </a:ext>
            </a:extLst>
          </p:cNvPr>
          <p:cNvSpPr/>
          <p:nvPr userDrawn="1"/>
        </p:nvSpPr>
        <p:spPr>
          <a:xfrm>
            <a:off x="4730750" y="2114471"/>
            <a:ext cx="160311" cy="972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5A1A04-FA7A-E548-B7DC-C11D112A666F}"/>
              </a:ext>
            </a:extLst>
          </p:cNvPr>
          <p:cNvSpPr/>
          <p:nvPr userDrawn="1"/>
        </p:nvSpPr>
        <p:spPr>
          <a:xfrm>
            <a:off x="4883150" y="2114471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DF85564A-6329-1D49-823D-D4721299F38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1943" y="2181084"/>
            <a:ext cx="3479290" cy="87484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857B8B8-D2F6-0D48-8CEF-25A56E074119}"/>
              </a:ext>
            </a:extLst>
          </p:cNvPr>
          <p:cNvSpPr/>
          <p:nvPr userDrawn="1"/>
        </p:nvSpPr>
        <p:spPr>
          <a:xfrm>
            <a:off x="4730750" y="3291975"/>
            <a:ext cx="160311" cy="9720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B01B0D-5AE6-C240-8942-006536F5A40D}"/>
              </a:ext>
            </a:extLst>
          </p:cNvPr>
          <p:cNvSpPr/>
          <p:nvPr userDrawn="1"/>
        </p:nvSpPr>
        <p:spPr>
          <a:xfrm>
            <a:off x="4883150" y="3291975"/>
            <a:ext cx="3808413" cy="972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4E413ED6-3E46-C04A-8C7A-039837F790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11943" y="3350586"/>
            <a:ext cx="3479290" cy="874845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Point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retenir</a:t>
            </a:r>
            <a:r>
              <a:rPr lang="en-US" dirty="0"/>
              <a:t> 6</a:t>
            </a:r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3E54B9E7-AA36-E14A-A15E-315727F30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0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000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980">
          <p15:clr>
            <a:srgbClr val="FBAE40"/>
          </p15:clr>
        </p15:guide>
        <p15:guide id="3" pos="276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EF596B74-CB85-B44E-A5B6-6B5AF56A44CD}"/>
              </a:ext>
            </a:extLst>
          </p:cNvPr>
          <p:cNvSpPr/>
          <p:nvPr userDrawn="1"/>
        </p:nvSpPr>
        <p:spPr>
          <a:xfrm>
            <a:off x="6138000" y="2723544"/>
            <a:ext cx="2548800" cy="154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07BB2E2-4275-4B4E-8994-D6AD86EDEB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7313"/>
            <a:ext cx="82296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Diapositive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boîtes</a:t>
            </a:r>
            <a:r>
              <a:rPr lang="en-US" dirty="0"/>
              <a:t> de </a:t>
            </a:r>
            <a:r>
              <a:rPr lang="en-US" dirty="0" err="1"/>
              <a:t>contenu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E3E527-81E9-A747-9D7A-44B0E74EAF71}"/>
              </a:ext>
            </a:extLst>
          </p:cNvPr>
          <p:cNvSpPr/>
          <p:nvPr userDrawn="1"/>
        </p:nvSpPr>
        <p:spPr>
          <a:xfrm>
            <a:off x="431800" y="966080"/>
            <a:ext cx="2548800" cy="1548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B3CA4E-AA98-4141-AAB4-C6B28AFC44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996" y="1356027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DD5034E-CAAB-4C4A-B6DD-A77EADE83E5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966080"/>
            <a:ext cx="2548800" cy="294300"/>
          </a:xfrm>
          <a:solidFill>
            <a:srgbClr val="163955"/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0727BF-69E6-634F-B666-149E8863FE39}"/>
              </a:ext>
            </a:extLst>
          </p:cNvPr>
          <p:cNvSpPr/>
          <p:nvPr userDrawn="1"/>
        </p:nvSpPr>
        <p:spPr>
          <a:xfrm>
            <a:off x="6138000" y="966080"/>
            <a:ext cx="2548800" cy="15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8A9317D6-DFF5-BE47-8A7D-AC8050E73C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0626" y="1356027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9EE04D79-9B55-0E4B-A26D-66B0C67544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8000" y="966080"/>
            <a:ext cx="2548800" cy="294300"/>
          </a:xfrm>
          <a:solidFill>
            <a:schemeClr val="accent1"/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17BEF133-0C07-3C44-9EEB-F2BCE1D47E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2996" y="3113491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E36770C3-0B2D-8F41-ACF6-731FD2ADF8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0" y="2723543"/>
            <a:ext cx="2548800" cy="294300"/>
          </a:xfrm>
          <a:solidFill>
            <a:schemeClr val="accent3"/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55CE7D80-F713-E844-A3E4-1C7FB290C6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0626" y="3113491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47" name="Text Placeholder 6">
            <a:extLst>
              <a:ext uri="{FF2B5EF4-FFF2-40B4-BE49-F238E27FC236}">
                <a16:creationId xmlns:a16="http://schemas.microsoft.com/office/drawing/2014/main" id="{C7FF9308-FAE0-3F47-8319-2F57D4BC70A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8000" y="2723543"/>
            <a:ext cx="2548800" cy="294300"/>
          </a:xfrm>
          <a:solidFill>
            <a:schemeClr val="accent4"/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5E9CF70-E9C5-404D-AA4D-3FCD4A0F7595}"/>
              </a:ext>
            </a:extLst>
          </p:cNvPr>
          <p:cNvSpPr/>
          <p:nvPr userDrawn="1"/>
        </p:nvSpPr>
        <p:spPr>
          <a:xfrm>
            <a:off x="431800" y="2723544"/>
            <a:ext cx="2548800" cy="15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7F57797-85CF-2C4E-8699-2803F7694772}"/>
              </a:ext>
            </a:extLst>
          </p:cNvPr>
          <p:cNvSpPr/>
          <p:nvPr userDrawn="1"/>
        </p:nvSpPr>
        <p:spPr>
          <a:xfrm>
            <a:off x="3284900" y="2723544"/>
            <a:ext cx="2548800" cy="154800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482DFA-D790-1A4B-9B29-11A05691DF9C}"/>
              </a:ext>
            </a:extLst>
          </p:cNvPr>
          <p:cNvSpPr/>
          <p:nvPr userDrawn="1"/>
        </p:nvSpPr>
        <p:spPr>
          <a:xfrm>
            <a:off x="3284900" y="966080"/>
            <a:ext cx="2548800" cy="1548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48501E96-EA16-1941-8B94-DD115811EE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37526" y="1356027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22DBB10-594F-6845-833B-7AB316FCD26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4900" y="966080"/>
            <a:ext cx="2548800" cy="294300"/>
          </a:xfrm>
          <a:solidFill>
            <a:schemeClr val="accent2"/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53810A67-E668-784F-BF2A-5D89C09F79E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37526" y="3113491"/>
            <a:ext cx="2304000" cy="1116000"/>
          </a:xfrm>
        </p:spPr>
        <p:txBody>
          <a:bodyPr>
            <a:normAutofit/>
          </a:bodyPr>
          <a:lstStyle>
            <a:lvl1pPr>
              <a:defRPr sz="13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C1DD3C9-F846-9A48-9840-DE0ABED9159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84900" y="2723543"/>
            <a:ext cx="2548800" cy="294300"/>
          </a:xfrm>
          <a:solidFill>
            <a:schemeClr val="accent3">
              <a:lumMod val="60000"/>
              <a:lumOff val="40000"/>
            </a:schemeClr>
          </a:solidFill>
        </p:spPr>
        <p:txBody>
          <a:bodyPr tIns="18000"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0A04842E-C758-3349-BBD9-77A895422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716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2971" userDrawn="1">
          <p15:clr>
            <a:srgbClr val="FBAE40"/>
          </p15:clr>
        </p15:guide>
        <p15:guide id="3" pos="276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oid call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D07BB2E2-4275-4B4E-8994-D6AD86EDEB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87313"/>
            <a:ext cx="82550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Exemples</a:t>
            </a:r>
            <a:r>
              <a:rPr lang="en-US" dirty="0"/>
              <a:t> de copier-</a:t>
            </a:r>
            <a:r>
              <a:rPr lang="en-US" dirty="0" err="1"/>
              <a:t>coller</a:t>
            </a:r>
            <a:r>
              <a:rPr lang="en-US" dirty="0"/>
              <a:t> – </a:t>
            </a:r>
            <a:r>
              <a:rPr lang="en-US" dirty="0" err="1"/>
              <a:t>Faits</a:t>
            </a:r>
            <a:endParaRPr lang="en-US" dirty="0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E71BB508-1839-2D4C-B6C1-26AB1BDCA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62686" y="4848014"/>
            <a:ext cx="624114" cy="2025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528A92B4-C984-CB4B-AF15-E181C88A19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1799" y="950913"/>
            <a:ext cx="2555875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112E9B5-2929-FC46-9C30-8BD3343485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2072884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E887C13D-C982-6140-92CA-87A5A0967B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36774" y="950913"/>
            <a:ext cx="2550026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C136AA87-CF4C-5944-B8A4-2CCC24051E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38000" y="2072884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03A6A202-CD40-624C-AF7F-C79EC3D573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573" y="2662600"/>
            <a:ext cx="2550025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48E17CE-1EE0-4B4D-9082-F839B71364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0" y="3779716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89D1B6A3-5D8D-364E-9D84-5D8C754AF7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36774" y="2662600"/>
            <a:ext cx="2550026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8A61EAFA-543D-0E4A-A92C-AF037F0F84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8000" y="3779716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6C8986A9-2875-544B-94FA-18BADE2955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84899" y="950913"/>
            <a:ext cx="2547575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$##</a:t>
            </a:r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2C5D1A91-8A19-6D43-87B9-DDE25996B18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4900" y="2072884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94135821-2EE4-4F4F-84FF-E8C33FD583D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84899" y="2662600"/>
            <a:ext cx="2547575" cy="111600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55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/>
              <a:t>$##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12849D69-6FBD-7C4B-8175-DC818946A6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84900" y="3779716"/>
            <a:ext cx="2548800" cy="392400"/>
          </a:xfrm>
          <a:noFill/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Information sur la </a:t>
            </a:r>
            <a:r>
              <a:rPr lang="en-US" dirty="0" err="1"/>
              <a:t>statistique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11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971">
          <p15:clr>
            <a:srgbClr val="FBAE40"/>
          </p15:clr>
        </p15:guide>
        <p15:guide id="3" pos="276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with 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07F928-E93D-BA48-B4B0-36527522A3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965990"/>
            <a:ext cx="1971766" cy="139779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/>
            </a:lvl1pPr>
          </a:lstStyle>
          <a:p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43293-8BF9-8344-86D6-057B37700856}"/>
              </a:ext>
            </a:extLst>
          </p:cNvPr>
          <p:cNvCxnSpPr>
            <a:cxnSpLocks/>
          </p:cNvCxnSpPr>
          <p:nvPr userDrawn="1"/>
        </p:nvCxnSpPr>
        <p:spPr>
          <a:xfrm>
            <a:off x="2685388" y="950913"/>
            <a:ext cx="0" cy="331311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DCCC406-E6AD-804A-9DE2-7387D0C23E7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864" y="950913"/>
            <a:ext cx="5722937" cy="329326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00"/>
            </a:lvl1pPr>
            <a:lvl2pPr marL="228600" indent="0">
              <a:buFontTx/>
              <a:buNone/>
              <a:defRPr/>
            </a:lvl2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ipsum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Ut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Duis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qui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luptatum</a:t>
            </a:r>
            <a:r>
              <a:rPr lang="en-US" dirty="0"/>
              <a:t> </a:t>
            </a:r>
            <a:r>
              <a:rPr lang="en-US" dirty="0" err="1"/>
              <a:t>zzril</a:t>
            </a:r>
            <a:r>
              <a:rPr lang="en-US" dirty="0"/>
              <a:t> </a:t>
            </a:r>
            <a:r>
              <a:rPr lang="en-US" dirty="0" err="1"/>
              <a:t>delenit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duis</a:t>
            </a:r>
            <a:r>
              <a:rPr lang="en-US" dirty="0"/>
              <a:t> dolore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feugait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</a:t>
            </a:r>
            <a:r>
              <a:rPr lang="en-US" dirty="0"/>
              <a:t>. Nam liber </a:t>
            </a:r>
            <a:r>
              <a:rPr lang="en-US" dirty="0" err="1"/>
              <a:t>tempor</a:t>
            </a:r>
            <a:r>
              <a:rPr lang="en-US" dirty="0"/>
              <a:t> cum </a:t>
            </a:r>
            <a:r>
              <a:rPr lang="en-US" dirty="0" err="1"/>
              <a:t>soluta</a:t>
            </a:r>
            <a:r>
              <a:rPr lang="en-US" dirty="0"/>
              <a:t> nobis </a:t>
            </a:r>
            <a:r>
              <a:rPr lang="en-US" dirty="0" err="1"/>
              <a:t>eleifend</a:t>
            </a:r>
            <a:r>
              <a:rPr lang="en-US" dirty="0"/>
              <a:t> option </a:t>
            </a:r>
            <a:r>
              <a:rPr lang="en-US" dirty="0" err="1"/>
              <a:t>congue</a:t>
            </a:r>
            <a:r>
              <a:rPr lang="en-US" dirty="0"/>
              <a:t> nihil </a:t>
            </a:r>
            <a:r>
              <a:rPr lang="en-US" dirty="0" err="1"/>
              <a:t>imperdiet</a:t>
            </a:r>
            <a:r>
              <a:rPr lang="en-US" dirty="0"/>
              <a:t> doming id quod </a:t>
            </a:r>
            <a:r>
              <a:rPr lang="en-US" dirty="0" err="1"/>
              <a:t>mazim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facer </a:t>
            </a:r>
            <a:r>
              <a:rPr lang="en-US" dirty="0" err="1"/>
              <a:t>possim</a:t>
            </a:r>
            <a:r>
              <a:rPr lang="en-US" dirty="0"/>
              <a:t> </a:t>
            </a:r>
            <a:r>
              <a:rPr lang="en-US" dirty="0" err="1"/>
              <a:t>assum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et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convallis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vestibulum </a:t>
            </a:r>
            <a:r>
              <a:rPr lang="en-US" dirty="0" err="1"/>
              <a:t>nisl</a:t>
            </a:r>
            <a:r>
              <a:rPr lang="en-US" dirty="0"/>
              <a:t> at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at </a:t>
            </a:r>
            <a:r>
              <a:rPr lang="en-US" dirty="0" err="1"/>
              <a:t>sapien</a:t>
            </a:r>
            <a:r>
              <a:rPr lang="en-US" dirty="0"/>
              <a:t> no nummy </a:t>
            </a:r>
            <a:r>
              <a:rPr lang="en-US" dirty="0" err="1"/>
              <a:t>condi</a:t>
            </a:r>
            <a:r>
              <a:rPr lang="en-US" dirty="0"/>
              <a:t> </a:t>
            </a:r>
            <a:r>
              <a:rPr lang="en-US" dirty="0" err="1"/>
              <a:t>mentum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a dui </a:t>
            </a:r>
            <a:r>
              <a:rPr lang="en-US" dirty="0" err="1"/>
              <a:t>donec</a:t>
            </a:r>
            <a:r>
              <a:rPr lang="en-US" dirty="0"/>
              <a:t> ac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 non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cursus lorem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pellent</a:t>
            </a:r>
            <a:r>
              <a:rPr lang="en-US" dirty="0"/>
              <a:t> </a:t>
            </a:r>
            <a:r>
              <a:rPr lang="en-US" dirty="0" err="1"/>
              <a:t>fesque</a:t>
            </a:r>
            <a:r>
              <a:rPr lang="en-US" dirty="0"/>
              <a:t> lacinia dolor.</a:t>
            </a:r>
          </a:p>
          <a:p>
            <a:pPr lvl="0"/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etiam</a:t>
            </a:r>
            <a:r>
              <a:rPr lang="en-US" dirty="0"/>
              <a:t> ac ipsum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ullam</a:t>
            </a:r>
            <a:r>
              <a:rPr lang="en-US" dirty="0"/>
              <a:t> </a:t>
            </a:r>
            <a:r>
              <a:rPr lang="en-US" dirty="0" err="1"/>
              <a:t>corper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pellent</a:t>
            </a:r>
            <a:r>
              <a:rPr lang="en-US" dirty="0"/>
              <a:t> </a:t>
            </a:r>
            <a:r>
              <a:rPr lang="en-US" dirty="0" err="1"/>
              <a:t>besque</a:t>
            </a:r>
            <a:r>
              <a:rPr lang="en-US" dirty="0"/>
              <a:t> non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nunc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vestibulum ante ipsum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 et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cubilia</a:t>
            </a:r>
            <a:r>
              <a:rPr lang="en-US" dirty="0"/>
              <a:t> </a:t>
            </a:r>
            <a:r>
              <a:rPr lang="en-US" dirty="0" err="1"/>
              <a:t>curae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ac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ante </a:t>
            </a:r>
            <a:r>
              <a:rPr lang="en-US" dirty="0" err="1"/>
              <a:t>aliquet</a:t>
            </a:r>
            <a:r>
              <a:rPr lang="en-US" dirty="0"/>
              <a:t> vitae </a:t>
            </a:r>
            <a:r>
              <a:rPr lang="en-US" dirty="0" err="1"/>
              <a:t>lobortis</a:t>
            </a:r>
            <a:r>
              <a:rPr lang="en-US" dirty="0"/>
              <a:t> ac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Pede</a:t>
            </a:r>
            <a:r>
              <a:rPr lang="en-US" dirty="0"/>
              <a:t> non </a:t>
            </a:r>
            <a:r>
              <a:rPr lang="en-US" dirty="0" err="1"/>
              <a:t>facilisis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lacinia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mi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etiam</a:t>
            </a:r>
            <a:r>
              <a:rPr lang="en-US" dirty="0"/>
              <a:t> at lorem </a:t>
            </a:r>
            <a:r>
              <a:rPr lang="en-US" dirty="0" err="1"/>
              <a:t>sed</a:t>
            </a:r>
            <a:r>
              <a:rPr lang="en-US" dirty="0"/>
              <a:t> ac </a:t>
            </a:r>
            <a:r>
              <a:rPr lang="en-US" dirty="0" err="1"/>
              <a:t>risus</a:t>
            </a:r>
            <a:r>
              <a:rPr lang="en-US" dirty="0"/>
              <a:t> id ligula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Massa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</a:t>
            </a:r>
            <a:r>
              <a:rPr lang="en-US" dirty="0"/>
              <a:t> </a:t>
            </a:r>
            <a:r>
              <a:rPr lang="en-US" dirty="0" err="1"/>
              <a:t>tudin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dictum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Duis </a:t>
            </a:r>
            <a:r>
              <a:rPr lang="en-US" dirty="0" err="1"/>
              <a:t>velit</a:t>
            </a:r>
            <a:r>
              <a:rPr lang="en-US" dirty="0"/>
              <a:t> in pulvinar </a:t>
            </a:r>
            <a:r>
              <a:rPr lang="en-US" dirty="0" err="1"/>
              <a:t>leo</a:t>
            </a:r>
            <a:r>
              <a:rPr lang="en-US" dirty="0"/>
              <a:t> vestibulum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nam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at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id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mi id diam.</a:t>
            </a:r>
          </a:p>
          <a:p>
            <a:pPr lvl="0"/>
            <a:endParaRPr lang="en-US" dirty="0" err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DFD730-1FD4-F849-8FF4-8F5D7E7574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463403"/>
            <a:ext cx="1971766" cy="37847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FontTx/>
              <a:buNone/>
              <a:defRPr sz="1000" b="0" i="0">
                <a:latin typeface="Dax Offc Pro Medium" panose="020B0504030101020102" pitchFamily="34" charset="0"/>
              </a:defRPr>
            </a:lvl1pPr>
            <a:lvl2pPr marL="2286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44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professionnel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1EDE47A3-3C32-B046-A104-2E15A36823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87114"/>
            <a:ext cx="82296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Diapositive de </a:t>
            </a:r>
            <a:r>
              <a:rPr lang="en-US" dirty="0" err="1"/>
              <a:t>biographie</a:t>
            </a:r>
            <a:endParaRPr lang="en-US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59B0396-DA7C-0F47-A90C-99AAAFBA7A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1" y="2920261"/>
            <a:ext cx="1961541" cy="12132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100"/>
              </a:spcAft>
              <a:buFontTx/>
              <a:buNone/>
              <a:defRPr sz="900"/>
            </a:lvl1pPr>
          </a:lstStyle>
          <a:p>
            <a:pPr lvl="0"/>
            <a:r>
              <a:rPr lang="en-US" dirty="0" err="1"/>
              <a:t>Ligne</a:t>
            </a:r>
            <a:r>
              <a:rPr lang="en-US" dirty="0"/>
              <a:t> </a:t>
            </a:r>
            <a:r>
              <a:rPr lang="en-US" dirty="0" err="1"/>
              <a:t>d’adresse</a:t>
            </a:r>
            <a:r>
              <a:rPr lang="en-US" dirty="0"/>
              <a:t> 1</a:t>
            </a:r>
          </a:p>
          <a:p>
            <a:pPr lvl="0"/>
            <a:r>
              <a:rPr lang="en-US" dirty="0" err="1"/>
              <a:t>Ligne</a:t>
            </a:r>
            <a:r>
              <a:rPr lang="en-US" dirty="0"/>
              <a:t> </a:t>
            </a:r>
            <a:r>
              <a:rPr lang="en-US" dirty="0" err="1"/>
              <a:t>d’adresse</a:t>
            </a:r>
            <a:r>
              <a:rPr lang="en-US" dirty="0"/>
              <a:t> 2</a:t>
            </a:r>
          </a:p>
          <a:p>
            <a:pPr lvl="0"/>
            <a:r>
              <a:rPr lang="en-US" dirty="0"/>
              <a:t>Ville (Province) A0A 0A0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Tel : 000-000-000</a:t>
            </a:r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7FEEC59-40D6-0D42-B992-4950BDCD2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599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vate Wealth Team (op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1EDE47A3-3C32-B046-A104-2E15A36823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87114"/>
            <a:ext cx="8229600" cy="685800"/>
          </a:xfrm>
        </p:spPr>
        <p:txBody>
          <a:bodyPr/>
          <a:lstStyle>
            <a:lvl1pPr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BMO Gestion </a:t>
            </a:r>
            <a:r>
              <a:rPr lang="en-US" dirty="0" err="1"/>
              <a:t>privée</a:t>
            </a:r>
            <a:r>
              <a:rPr lang="en-US" dirty="0"/>
              <a:t> (option 1)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9D1C8A2-CF5A-F640-9720-27FBB1DBE3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2561" y="950913"/>
            <a:ext cx="3468839" cy="200129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EF1E466-6945-E248-B8C9-305DAB891C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950913"/>
            <a:ext cx="4481576" cy="63404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="0" i="0">
                <a:solidFill>
                  <a:srgbClr val="006FAC"/>
                </a:solidFill>
                <a:latin typeface="Dax Offc Pro Light" panose="020B0504030101020102" pitchFamily="34" charset="0"/>
              </a:defRPr>
            </a:lvl1pPr>
            <a:lvl2pPr marL="228600" indent="0">
              <a:buFontTx/>
              <a:buNone/>
              <a:defRPr/>
            </a:lvl2pPr>
          </a:lstStyle>
          <a:p>
            <a:pPr lvl="0"/>
            <a:r>
              <a:rPr lang="en-US" dirty="0" err="1"/>
              <a:t>Loreum</a:t>
            </a:r>
            <a:r>
              <a:rPr lang="en-US" dirty="0"/>
              <a:t>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7D29913-2974-384B-B5CC-4E7BE27238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1701094"/>
            <a:ext cx="4481576" cy="12511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/>
            </a:lvl1pPr>
            <a:lvl5pPr marL="914400" indent="0">
              <a:buFontTx/>
              <a:buNone/>
              <a:defRPr/>
            </a:lvl5pPr>
          </a:lstStyle>
          <a:p>
            <a:pPr lvl="0"/>
            <a:r>
              <a:rPr lang="en-US" dirty="0"/>
              <a:t>Fifth level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convallis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lacus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vestibulum </a:t>
            </a:r>
            <a:r>
              <a:rPr lang="en-US" dirty="0" err="1"/>
              <a:t>nisl</a:t>
            </a:r>
            <a:r>
              <a:rPr lang="en-US" dirty="0"/>
              <a:t> at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at </a:t>
            </a:r>
            <a:r>
              <a:rPr lang="en-US" dirty="0" err="1"/>
              <a:t>sapien</a:t>
            </a:r>
            <a:r>
              <a:rPr lang="en-US" dirty="0"/>
              <a:t> no nummy </a:t>
            </a:r>
            <a:r>
              <a:rPr lang="en-US" dirty="0" err="1"/>
              <a:t>condi</a:t>
            </a:r>
            <a:r>
              <a:rPr lang="en-US" dirty="0"/>
              <a:t> </a:t>
            </a:r>
            <a:r>
              <a:rPr lang="en-US" dirty="0" err="1"/>
              <a:t>mentum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a dui </a:t>
            </a:r>
            <a:r>
              <a:rPr lang="en-US" dirty="0" err="1"/>
              <a:t>donec</a:t>
            </a:r>
            <a:r>
              <a:rPr lang="en-US" dirty="0"/>
              <a:t> ac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 non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cursus lorem.</a:t>
            </a:r>
          </a:p>
          <a:p>
            <a:pPr lvl="0"/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etiam</a:t>
            </a:r>
            <a:r>
              <a:rPr lang="en-US" dirty="0"/>
              <a:t> ac ipsum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ullam</a:t>
            </a:r>
            <a:r>
              <a:rPr lang="en-US" dirty="0"/>
              <a:t> </a:t>
            </a:r>
            <a:r>
              <a:rPr lang="en-US" dirty="0" err="1"/>
              <a:t>corper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pellent</a:t>
            </a:r>
            <a:r>
              <a:rPr lang="en-US" dirty="0"/>
              <a:t> </a:t>
            </a:r>
            <a:r>
              <a:rPr lang="en-US" dirty="0" err="1"/>
              <a:t>besque</a:t>
            </a:r>
            <a:r>
              <a:rPr lang="en-US" dirty="0"/>
              <a:t> non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nunc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vestibulum ante ipsum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.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C18DEEFD-627E-2B49-8B0B-E0EC10EFD31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1800" y="3449761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3E78D8F1-3034-EC4D-991F-A2DB6009B0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128544" y="3449761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5BE7624D-38B0-D441-AD0D-4A3C7EDD705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98108" y="3449761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48083E58-C285-8D42-9719-98A79D24C92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58869" y="3449761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2A4782FA-E93A-D645-B652-91812531B62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80928" y="3449761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1863C51C-0D03-E347-A257-C0736922C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295B4-E2FE-2342-BC35-31C305E7E8D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801" y="3167021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B67B2E35-2A76-DE46-84D5-9C4F79BEABA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128545" y="3167021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039BC0CA-6326-9848-9F42-687AAFA4657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798109" y="3167021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7B64572B-27A9-104F-AFE3-A9843EFFBD6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458869" y="3167021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4183DCC6-A430-7D45-81F0-B49CFEEF81B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80928" y="3151641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61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vate Wealth Team (op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1EDE47A3-3C32-B046-A104-2E15A36823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87114"/>
            <a:ext cx="8229600" cy="685800"/>
          </a:xfrm>
        </p:spPr>
        <p:txBody>
          <a:bodyPr/>
          <a:lstStyle>
            <a:lvl1pPr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BMO Gestion </a:t>
            </a:r>
            <a:r>
              <a:rPr lang="en-US" dirty="0" err="1"/>
              <a:t>privée</a:t>
            </a:r>
            <a:r>
              <a:rPr lang="en-US" dirty="0"/>
              <a:t> (option 2)</a:t>
            </a:r>
          </a:p>
        </p:txBody>
      </p:sp>
      <p:sp>
        <p:nvSpPr>
          <p:cNvPr id="31" name="Picture Placeholder 48">
            <a:extLst>
              <a:ext uri="{FF2B5EF4-FFF2-40B4-BE49-F238E27FC236}">
                <a16:creationId xmlns:a16="http://schemas.microsoft.com/office/drawing/2014/main" id="{C16146E6-C18B-7249-A974-DE3694BE69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2047" y="2325184"/>
            <a:ext cx="612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2" name="Picture Placeholder 48">
            <a:extLst>
              <a:ext uri="{FF2B5EF4-FFF2-40B4-BE49-F238E27FC236}">
                <a16:creationId xmlns:a16="http://schemas.microsoft.com/office/drawing/2014/main" id="{A2C503C4-BBDE-1D4C-BEE9-E176326505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74130" y="2322202"/>
            <a:ext cx="612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3" name="Picture Placeholder 48">
            <a:extLst>
              <a:ext uri="{FF2B5EF4-FFF2-40B4-BE49-F238E27FC236}">
                <a16:creationId xmlns:a16="http://schemas.microsoft.com/office/drawing/2014/main" id="{0C21D1B4-5F0B-604F-B107-37EFF19122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80514" y="2322202"/>
            <a:ext cx="612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4" name="Picture Placeholder 48">
            <a:extLst>
              <a:ext uri="{FF2B5EF4-FFF2-40B4-BE49-F238E27FC236}">
                <a16:creationId xmlns:a16="http://schemas.microsoft.com/office/drawing/2014/main" id="{5005CE92-9671-2743-B8AF-5B3032345B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85199" y="2322202"/>
            <a:ext cx="612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5" name="Picture Placeholder 48">
            <a:extLst>
              <a:ext uri="{FF2B5EF4-FFF2-40B4-BE49-F238E27FC236}">
                <a16:creationId xmlns:a16="http://schemas.microsoft.com/office/drawing/2014/main" id="{BD56A62F-4146-D74E-B8C3-B593D34D677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99897" y="2322202"/>
            <a:ext cx="612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6" name="Picture Placeholder 48">
            <a:extLst>
              <a:ext uri="{FF2B5EF4-FFF2-40B4-BE49-F238E27FC236}">
                <a16:creationId xmlns:a16="http://schemas.microsoft.com/office/drawing/2014/main" id="{8A4633D4-1C7E-3148-B007-2FC87429779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94897" y="1222344"/>
            <a:ext cx="767314" cy="87696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000"/>
            </a:lvl1pPr>
          </a:lstStyle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6BDCBF-091E-CA4C-A6F4-EDCC7368636A}"/>
              </a:ext>
            </a:extLst>
          </p:cNvPr>
          <p:cNvGrpSpPr/>
          <p:nvPr userDrawn="1"/>
        </p:nvGrpSpPr>
        <p:grpSpPr>
          <a:xfrm>
            <a:off x="1153266" y="2118918"/>
            <a:ext cx="6850578" cy="210786"/>
            <a:chOff x="1153266" y="2845501"/>
            <a:chExt cx="6850578" cy="21078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7DEBB5E-62BE-A54D-8785-419298148F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65910" y="2955896"/>
              <a:ext cx="0" cy="8390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EE2A43C-FE92-6347-B818-8C796FFDA4E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578554" y="2845501"/>
              <a:ext cx="0" cy="21078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19AA1CC-EF8F-9542-A242-CC4B437403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66" y="2955896"/>
              <a:ext cx="685057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9EE63AB-EBD8-074B-BE54-3C1AED983E1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53266" y="2955896"/>
              <a:ext cx="0" cy="8390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058DCE2-4E9C-6440-A0E9-988807094DD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91199" y="2955896"/>
              <a:ext cx="0" cy="8390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69CECB7-CEC0-6440-A2B0-B4DA939CDF7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03844" y="2954185"/>
              <a:ext cx="0" cy="8561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Placeholder 68">
            <a:extLst>
              <a:ext uri="{FF2B5EF4-FFF2-40B4-BE49-F238E27FC236}">
                <a16:creationId xmlns:a16="http://schemas.microsoft.com/office/drawing/2014/main" id="{F5B8AE27-CBBF-394F-AE56-C0DD7F02FCB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78824" y="1317808"/>
            <a:ext cx="2554941" cy="69242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FontTx/>
              <a:buNone/>
              <a:defRPr sz="1000" b="0" i="0">
                <a:solidFill>
                  <a:schemeClr val="tx1"/>
                </a:solidFill>
                <a:latin typeface="Dax Offc Pro" panose="020B0504030101020102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44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cinq </a:t>
            </a:r>
            <a:r>
              <a:rPr lang="en-US" dirty="0" err="1"/>
              <a:t>lignes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a nisi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vehicula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.</a:t>
            </a:r>
          </a:p>
        </p:txBody>
      </p:sp>
      <p:sp>
        <p:nvSpPr>
          <p:cNvPr id="40" name="Text Placeholder 68">
            <a:extLst>
              <a:ext uri="{FF2B5EF4-FFF2-40B4-BE49-F238E27FC236}">
                <a16:creationId xmlns:a16="http://schemas.microsoft.com/office/drawing/2014/main" id="{142F7966-5836-CC40-AD92-F2A4F4E472E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618505" y="1599955"/>
            <a:ext cx="2103103" cy="398367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solidFill>
                  <a:schemeClr val="tx1"/>
                </a:solidFill>
                <a:latin typeface="Dax Offc Pro" panose="020B0504030101020102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/>
            </a:lvl2pPr>
            <a:lvl3pPr marL="457200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44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r>
              <a:rPr lang="en-US" dirty="0"/>
              <a:t> 1, </a:t>
            </a:r>
            <a:r>
              <a:rPr lang="en-US" dirty="0" err="1"/>
              <a:t>Titre</a:t>
            </a:r>
            <a:r>
              <a:rPr lang="en-US" dirty="0"/>
              <a:t> 2</a:t>
            </a:r>
          </a:p>
          <a:p>
            <a:pPr lvl="0"/>
            <a:r>
              <a:rPr lang="en-US" dirty="0" err="1"/>
              <a:t>prénom.nom@bmo.com</a:t>
            </a:r>
            <a:endParaRPr lang="en-US" dirty="0"/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37B22492-7825-4040-BBDF-9B7666FE619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271838" y="943883"/>
            <a:ext cx="2600325" cy="194557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000"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personne-ressource</a:t>
            </a:r>
            <a:r>
              <a:rPr lang="en-US" dirty="0"/>
              <a:t> </a:t>
            </a:r>
            <a:r>
              <a:rPr lang="en-US" dirty="0" err="1"/>
              <a:t>pincipale</a:t>
            </a:r>
            <a:endParaRPr lang="en-US" dirty="0"/>
          </a:p>
        </p:txBody>
      </p:sp>
      <p:sp>
        <p:nvSpPr>
          <p:cNvPr id="51" name="Slide Number Placeholder 5">
            <a:extLst>
              <a:ext uri="{FF2B5EF4-FFF2-40B4-BE49-F238E27FC236}">
                <a16:creationId xmlns:a16="http://schemas.microsoft.com/office/drawing/2014/main" id="{D18DD351-8417-494C-BB34-1CA30C658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id="{900CC203-F8AE-6249-A8AD-0E55630DB64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618505" y="1304333"/>
            <a:ext cx="2103103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br>
              <a:rPr lang="en-US" dirty="0"/>
            </a:b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17881E88-EBA6-6E4C-AB42-172E018BCED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1800" y="3545173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2" name="Text Placeholder 5">
            <a:extLst>
              <a:ext uri="{FF2B5EF4-FFF2-40B4-BE49-F238E27FC236}">
                <a16:creationId xmlns:a16="http://schemas.microsoft.com/office/drawing/2014/main" id="{8580F439-8405-7C43-A1F5-D7284C38025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128544" y="3545173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3" name="Text Placeholder 5">
            <a:extLst>
              <a:ext uri="{FF2B5EF4-FFF2-40B4-BE49-F238E27FC236}">
                <a16:creationId xmlns:a16="http://schemas.microsoft.com/office/drawing/2014/main" id="{F6AFDFD3-983F-C04B-876C-6C0D0CD97A2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98108" y="3545173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4" name="Text Placeholder 5">
            <a:extLst>
              <a:ext uri="{FF2B5EF4-FFF2-40B4-BE49-F238E27FC236}">
                <a16:creationId xmlns:a16="http://schemas.microsoft.com/office/drawing/2014/main" id="{0BD86A98-9F0B-3A41-9836-E07F75BFFF2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58869" y="3545173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CB09A4AF-7A6B-124A-97C1-6805F400FBD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80928" y="3545173"/>
            <a:ext cx="1461600" cy="814264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Rôle</a:t>
            </a:r>
            <a:r>
              <a:rPr lang="en-US" dirty="0"/>
              <a:t> au sein de </a:t>
            </a:r>
            <a:r>
              <a:rPr lang="en-US" dirty="0" err="1"/>
              <a:t>l’équipe</a:t>
            </a:r>
            <a:endParaRPr lang="en-US" dirty="0"/>
          </a:p>
          <a:p>
            <a:pPr lvl="0"/>
            <a:r>
              <a:rPr lang="en-US" dirty="0" err="1"/>
              <a:t>Titre</a:t>
            </a:r>
            <a:endParaRPr lang="en-US" dirty="0"/>
          </a:p>
          <a:p>
            <a:pPr lvl="0"/>
            <a:r>
              <a:rPr lang="en-US" dirty="0" err="1"/>
              <a:t>Courriel</a:t>
            </a:r>
            <a:r>
              <a:rPr lang="en-US" dirty="0"/>
              <a:t> :</a:t>
            </a:r>
          </a:p>
          <a:p>
            <a:pPr lvl="0"/>
            <a:r>
              <a:rPr lang="en-US" dirty="0" err="1"/>
              <a:t>Profil</a:t>
            </a:r>
            <a:r>
              <a:rPr lang="en-US" dirty="0"/>
              <a:t> </a:t>
            </a:r>
            <a:r>
              <a:rPr lang="en-US" dirty="0" err="1"/>
              <a:t>sommaire</a:t>
            </a:r>
            <a:r>
              <a:rPr lang="en-US" dirty="0"/>
              <a:t>, maximum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. Lorem ipsum dolor, </a:t>
            </a:r>
            <a:r>
              <a:rPr lang="en-US" dirty="0" err="1"/>
              <a:t>consectetur</a:t>
            </a:r>
            <a:r>
              <a:rPr lang="en-US" dirty="0"/>
              <a:t> ipsum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297BCCEA-0C98-8F46-8AD2-E07296F48DA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801" y="3262433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A8ED6A7D-4EED-BA4A-82A3-F82C0DD56A5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128545" y="3262433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BB394E88-A0E5-294D-850B-3BA2D58046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798109" y="3262433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4AAB4E89-CF5E-CE4F-A672-1C59B5EE5FF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458869" y="3262433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C05B34DA-90BE-F045-8EB0-1A39E7122EB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80928" y="3247053"/>
            <a:ext cx="1461599" cy="2827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00" b="0" i="0">
                <a:solidFill>
                  <a:srgbClr val="006FAC"/>
                </a:solidFill>
                <a:latin typeface="Dax Offc Pro Medium" panose="020B0504030101020102" pitchFamily="34" charset="0"/>
              </a:defRPr>
            </a:lvl1pPr>
            <a:lvl2pPr marL="342900" indent="0">
              <a:buFontTx/>
              <a:buNone/>
              <a:defRPr sz="900"/>
            </a:lvl2pPr>
            <a:lvl3pPr marL="685800" indent="0">
              <a:buFontTx/>
              <a:buNone/>
              <a:defRPr sz="900"/>
            </a:lvl3pPr>
            <a:lvl4pPr marL="1028700" indent="0">
              <a:buFontTx/>
              <a:buNone/>
              <a:defRPr sz="900"/>
            </a:lvl4pPr>
            <a:lvl5pPr marL="1371600" indent="0">
              <a:buFontTx/>
              <a:buNone/>
              <a:defRPr sz="900"/>
            </a:lvl5pPr>
          </a:lstStyle>
          <a:p>
            <a:pPr lvl="0"/>
            <a:r>
              <a:rPr lang="en-US" dirty="0" err="1"/>
              <a:t>Prénom</a:t>
            </a:r>
            <a:r>
              <a:rPr lang="en-US" dirty="0"/>
              <a:t> Nom,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professionnel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735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vate Wealth Team (op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1EDE47A3-3C32-B046-A104-2E15A36823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87114"/>
            <a:ext cx="8229600" cy="685800"/>
          </a:xfrm>
        </p:spPr>
        <p:txBody>
          <a:bodyPr/>
          <a:lstStyle>
            <a:lvl1pPr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BMO Gestion </a:t>
            </a:r>
            <a:r>
              <a:rPr lang="en-US" dirty="0" err="1"/>
              <a:t>privée</a:t>
            </a:r>
            <a:r>
              <a:rPr lang="en-US" dirty="0"/>
              <a:t> (option 3)</a:t>
            </a:r>
          </a:p>
        </p:txBody>
      </p:sp>
      <p:sp>
        <p:nvSpPr>
          <p:cNvPr id="51" name="Slide Number Placeholder 5">
            <a:extLst>
              <a:ext uri="{FF2B5EF4-FFF2-40B4-BE49-F238E27FC236}">
                <a16:creationId xmlns:a16="http://schemas.microsoft.com/office/drawing/2014/main" id="{D18DD351-8417-494C-BB34-1CA30C658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556743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447513F4-485C-3D4C-AE36-588790963E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836" y="938872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85" name="Text Placeholder 32">
            <a:extLst>
              <a:ext uri="{FF2B5EF4-FFF2-40B4-BE49-F238E27FC236}">
                <a16:creationId xmlns:a16="http://schemas.microsoft.com/office/drawing/2014/main" id="{3B97546D-6B22-A243-8138-668BE8EBDF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77423" y="938872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b="0" i="0">
                <a:solidFill>
                  <a:srgbClr val="006FAC"/>
                </a:solidFill>
                <a:latin typeface="Dax Offc Pro" panose="020B0504030101020102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86" name="Text Placeholder 32">
            <a:extLst>
              <a:ext uri="{FF2B5EF4-FFF2-40B4-BE49-F238E27FC236}">
                <a16:creationId xmlns:a16="http://schemas.microsoft.com/office/drawing/2014/main" id="{2E1F1CDA-FA6E-594F-BDF6-063A597A7D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257836" y="1797031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87" name="Text Placeholder 32">
            <a:extLst>
              <a:ext uri="{FF2B5EF4-FFF2-40B4-BE49-F238E27FC236}">
                <a16:creationId xmlns:a16="http://schemas.microsoft.com/office/drawing/2014/main" id="{53140DF6-37D9-BD42-9F38-0A7B95B8E46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77423" y="1797031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88" name="Text Placeholder 32">
            <a:extLst>
              <a:ext uri="{FF2B5EF4-FFF2-40B4-BE49-F238E27FC236}">
                <a16:creationId xmlns:a16="http://schemas.microsoft.com/office/drawing/2014/main" id="{9796C033-E0CE-8D40-8992-D92C6EED962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57836" y="2643140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89" name="Text Placeholder 32">
            <a:extLst>
              <a:ext uri="{FF2B5EF4-FFF2-40B4-BE49-F238E27FC236}">
                <a16:creationId xmlns:a16="http://schemas.microsoft.com/office/drawing/2014/main" id="{9295DDB2-B6B9-F342-B34C-BC1BC040899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77423" y="2643140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90" name="Text Placeholder 32">
            <a:extLst>
              <a:ext uri="{FF2B5EF4-FFF2-40B4-BE49-F238E27FC236}">
                <a16:creationId xmlns:a16="http://schemas.microsoft.com/office/drawing/2014/main" id="{C9538269-A2A0-7D41-801A-D3C1642247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257836" y="3534980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91" name="Text Placeholder 32">
            <a:extLst>
              <a:ext uri="{FF2B5EF4-FFF2-40B4-BE49-F238E27FC236}">
                <a16:creationId xmlns:a16="http://schemas.microsoft.com/office/drawing/2014/main" id="{EECF7A00-F74B-5049-A107-7DF475EE615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577423" y="3534980"/>
            <a:ext cx="3131999" cy="1936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>
                <a:solidFill>
                  <a:srgbClr val="006FAC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92" name="Picture Placeholder 4">
            <a:extLst>
              <a:ext uri="{FF2B5EF4-FFF2-40B4-BE49-F238E27FC236}">
                <a16:creationId xmlns:a16="http://schemas.microsoft.com/office/drawing/2014/main" id="{A39F00C0-88FA-244A-A22C-E9E8C5AD31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0749" y="938871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93" name="Text Placeholder 28">
            <a:extLst>
              <a:ext uri="{FF2B5EF4-FFF2-40B4-BE49-F238E27FC236}">
                <a16:creationId xmlns:a16="http://schemas.microsoft.com/office/drawing/2014/main" id="{AF16C91B-8946-7248-94E1-188519D1AF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7836" y="1169123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94" name="Text Placeholder 30">
            <a:extLst>
              <a:ext uri="{FF2B5EF4-FFF2-40B4-BE49-F238E27FC236}">
                <a16:creationId xmlns:a16="http://schemas.microsoft.com/office/drawing/2014/main" id="{EA3508DD-D4BA-FB4C-A28A-15B500E55F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7836" y="1367053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95" name="Picture Placeholder 4">
            <a:extLst>
              <a:ext uri="{FF2B5EF4-FFF2-40B4-BE49-F238E27FC236}">
                <a16:creationId xmlns:a16="http://schemas.microsoft.com/office/drawing/2014/main" id="{9826A099-5A76-ED4F-8324-3F25A45E8A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0335" y="938871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96" name="Text Placeholder 28">
            <a:extLst>
              <a:ext uri="{FF2B5EF4-FFF2-40B4-BE49-F238E27FC236}">
                <a16:creationId xmlns:a16="http://schemas.microsoft.com/office/drawing/2014/main" id="{C4FE8CCC-CA5F-EB4C-A5A6-575A607D04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77423" y="1169123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97" name="Text Placeholder 30">
            <a:extLst>
              <a:ext uri="{FF2B5EF4-FFF2-40B4-BE49-F238E27FC236}">
                <a16:creationId xmlns:a16="http://schemas.microsoft.com/office/drawing/2014/main" id="{20F6A967-2C3F-6F4F-809B-0CD32234179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77423" y="1367053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98" name="Picture Placeholder 4">
            <a:extLst>
              <a:ext uri="{FF2B5EF4-FFF2-40B4-BE49-F238E27FC236}">
                <a16:creationId xmlns:a16="http://schemas.microsoft.com/office/drawing/2014/main" id="{9716CAAB-B66C-1145-8E49-2E26BD129DB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0748" y="1797030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99" name="Text Placeholder 28">
            <a:extLst>
              <a:ext uri="{FF2B5EF4-FFF2-40B4-BE49-F238E27FC236}">
                <a16:creationId xmlns:a16="http://schemas.microsoft.com/office/drawing/2014/main" id="{DAE9796D-67E6-D348-9C8D-1B72EF292EC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57836" y="2027282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0" name="Text Placeholder 30">
            <a:extLst>
              <a:ext uri="{FF2B5EF4-FFF2-40B4-BE49-F238E27FC236}">
                <a16:creationId xmlns:a16="http://schemas.microsoft.com/office/drawing/2014/main" id="{509F83DF-648E-EF42-954C-D3109C394B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57836" y="2225212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1" name="Picture Placeholder 4">
            <a:extLst>
              <a:ext uri="{FF2B5EF4-FFF2-40B4-BE49-F238E27FC236}">
                <a16:creationId xmlns:a16="http://schemas.microsoft.com/office/drawing/2014/main" id="{9619391F-3ADF-7649-9941-31F26F0EEF9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750335" y="1797030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02" name="Text Placeholder 28">
            <a:extLst>
              <a:ext uri="{FF2B5EF4-FFF2-40B4-BE49-F238E27FC236}">
                <a16:creationId xmlns:a16="http://schemas.microsoft.com/office/drawing/2014/main" id="{96832FD3-F360-5E41-829D-8686BE6DBE3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577423" y="2027282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3" name="Text Placeholder 30">
            <a:extLst>
              <a:ext uri="{FF2B5EF4-FFF2-40B4-BE49-F238E27FC236}">
                <a16:creationId xmlns:a16="http://schemas.microsoft.com/office/drawing/2014/main" id="{8D6A5BBD-B56C-584B-9EB2-3E8BF7EC6AC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77423" y="2225212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4" name="Picture Placeholder 4">
            <a:extLst>
              <a:ext uri="{FF2B5EF4-FFF2-40B4-BE49-F238E27FC236}">
                <a16:creationId xmlns:a16="http://schemas.microsoft.com/office/drawing/2014/main" id="{6324A5F2-C8E2-A546-8C73-DFF9FB90FD4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1800" y="2643139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05" name="Text Placeholder 28">
            <a:extLst>
              <a:ext uri="{FF2B5EF4-FFF2-40B4-BE49-F238E27FC236}">
                <a16:creationId xmlns:a16="http://schemas.microsoft.com/office/drawing/2014/main" id="{EF308D77-B417-A149-82C2-AFE8B565D6B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7836" y="2873391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6" name="Text Placeholder 30">
            <a:extLst>
              <a:ext uri="{FF2B5EF4-FFF2-40B4-BE49-F238E27FC236}">
                <a16:creationId xmlns:a16="http://schemas.microsoft.com/office/drawing/2014/main" id="{F8484BFC-9F77-484A-81BB-A95D7E2DA91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7836" y="3071321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7" name="Picture Placeholder 4">
            <a:extLst>
              <a:ext uri="{FF2B5EF4-FFF2-40B4-BE49-F238E27FC236}">
                <a16:creationId xmlns:a16="http://schemas.microsoft.com/office/drawing/2014/main" id="{96038E9C-E6F4-3B4C-A35B-61C907AF3EE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751387" y="2643139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08" name="Text Placeholder 28">
            <a:extLst>
              <a:ext uri="{FF2B5EF4-FFF2-40B4-BE49-F238E27FC236}">
                <a16:creationId xmlns:a16="http://schemas.microsoft.com/office/drawing/2014/main" id="{EF4F6221-731B-7042-8207-0BD6E8A113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577423" y="2873391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09" name="Text Placeholder 30">
            <a:extLst>
              <a:ext uri="{FF2B5EF4-FFF2-40B4-BE49-F238E27FC236}">
                <a16:creationId xmlns:a16="http://schemas.microsoft.com/office/drawing/2014/main" id="{A912CB60-6B7C-AD43-8EE6-4DE5973A0B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577423" y="3071321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10" name="Picture Placeholder 4">
            <a:extLst>
              <a:ext uri="{FF2B5EF4-FFF2-40B4-BE49-F238E27FC236}">
                <a16:creationId xmlns:a16="http://schemas.microsoft.com/office/drawing/2014/main" id="{72B2F44D-7DFE-E046-9805-4356C1597C8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1800" y="3534979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11" name="Text Placeholder 28">
            <a:extLst>
              <a:ext uri="{FF2B5EF4-FFF2-40B4-BE49-F238E27FC236}">
                <a16:creationId xmlns:a16="http://schemas.microsoft.com/office/drawing/2014/main" id="{72FF733E-FA41-0944-BDC3-6366C46A2AD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257836" y="3765231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12" name="Text Placeholder 30">
            <a:extLst>
              <a:ext uri="{FF2B5EF4-FFF2-40B4-BE49-F238E27FC236}">
                <a16:creationId xmlns:a16="http://schemas.microsoft.com/office/drawing/2014/main" id="{6A672B51-058F-1C4D-9364-32160E5BF5B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257836" y="3963161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13" name="Picture Placeholder 4">
            <a:extLst>
              <a:ext uri="{FF2B5EF4-FFF2-40B4-BE49-F238E27FC236}">
                <a16:creationId xmlns:a16="http://schemas.microsoft.com/office/drawing/2014/main" id="{1B6A7B38-9DFF-E049-91C0-383741EAF131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751387" y="3534979"/>
            <a:ext cx="684000" cy="7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900"/>
            </a:lvl1pPr>
          </a:lstStyle>
          <a:p>
            <a:endParaRPr lang="en-US" dirty="0"/>
          </a:p>
        </p:txBody>
      </p:sp>
      <p:sp>
        <p:nvSpPr>
          <p:cNvPr id="114" name="Text Placeholder 28">
            <a:extLst>
              <a:ext uri="{FF2B5EF4-FFF2-40B4-BE49-F238E27FC236}">
                <a16:creationId xmlns:a16="http://schemas.microsoft.com/office/drawing/2014/main" id="{A655325F-CA00-2D4C-BEF9-5A05993C2D4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577423" y="3765231"/>
            <a:ext cx="3132991" cy="144000"/>
          </a:xfr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FontTx/>
              <a:buNone/>
              <a:defRPr sz="900" b="0" i="0">
                <a:latin typeface="Dax Offc Pro Medium" panose="020B0504030101020102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15" name="Text Placeholder 30">
            <a:extLst>
              <a:ext uri="{FF2B5EF4-FFF2-40B4-BE49-F238E27FC236}">
                <a16:creationId xmlns:a16="http://schemas.microsoft.com/office/drawing/2014/main" id="{B11ECDFB-4FBF-3844-AFBE-E98D8898B2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577423" y="3963161"/>
            <a:ext cx="3131999" cy="288000"/>
          </a:xfrm>
        </p:spPr>
        <p:txBody>
          <a:bodyPr>
            <a:normAutofit/>
          </a:bodyPr>
          <a:lstStyle>
            <a:lvl1pPr marL="0" indent="0">
              <a:spcBef>
                <a:spcPts val="200"/>
              </a:spcBef>
              <a:buFontTx/>
              <a:buNone/>
              <a:defRPr sz="800"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27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 Title page - mom k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26A244C-90EC-5D42-8E78-FFCC782EFC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297" r="3350" b="10192"/>
          <a:stretch/>
        </p:blipFill>
        <p:spPr>
          <a:xfrm>
            <a:off x="-2112" y="0"/>
            <a:ext cx="9146112" cy="42640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F087BE-59B0-CA45-86D9-71BCDCC239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5000"/>
          </a:blip>
          <a:srcRect l="20669" t="44090"/>
          <a:stretch/>
        </p:blipFill>
        <p:spPr>
          <a:xfrm>
            <a:off x="0" y="0"/>
            <a:ext cx="4549564" cy="320639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02F5FC0-A675-D148-A3F8-CAC92CA07476}"/>
              </a:ext>
            </a:extLst>
          </p:cNvPr>
          <p:cNvSpPr/>
          <p:nvPr userDrawn="1"/>
        </p:nvSpPr>
        <p:spPr>
          <a:xfrm flipH="1">
            <a:off x="-22436" y="2766262"/>
            <a:ext cx="9144000" cy="1641492"/>
          </a:xfrm>
          <a:prstGeom prst="rect">
            <a:avLst/>
          </a:prstGeom>
          <a:gradFill flip="none" rotWithShape="1">
            <a:gsLst>
              <a:gs pos="38000">
                <a:schemeClr val="accent1">
                  <a:lumMod val="0"/>
                  <a:lumOff val="100000"/>
                  <a:alpha val="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Dax Offc Pro Regular" panose="020B0504030101020102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E7BC7-776D-0D41-8761-64F89FEAC43C}"/>
              </a:ext>
            </a:extLst>
          </p:cNvPr>
          <p:cNvSpPr txBox="1"/>
          <p:nvPr userDrawn="1"/>
        </p:nvSpPr>
        <p:spPr>
          <a:xfrm>
            <a:off x="5667022" y="46312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3ECD6-6FD9-CE46-99A8-307C0BC68A19}"/>
              </a:ext>
            </a:extLst>
          </p:cNvPr>
          <p:cNvSpPr txBox="1"/>
          <p:nvPr userDrawn="1"/>
        </p:nvSpPr>
        <p:spPr>
          <a:xfrm>
            <a:off x="-1828800" y="593156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4CF5CA-A04F-6949-8D56-62078F2F218A}"/>
              </a:ext>
            </a:extLst>
          </p:cNvPr>
          <p:cNvSpPr/>
          <p:nvPr userDrawn="1"/>
        </p:nvSpPr>
        <p:spPr>
          <a:xfrm>
            <a:off x="0" y="4264026"/>
            <a:ext cx="9144000" cy="59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1800" y="181372"/>
            <a:ext cx="3065379" cy="1984922"/>
          </a:xfrm>
        </p:spPr>
        <p:txBody>
          <a:bodyPr anchor="b" anchorCtr="0">
            <a:normAutofit/>
          </a:bodyPr>
          <a:lstStyle>
            <a:lvl1pPr algn="l">
              <a:lnSpc>
                <a:spcPct val="95000"/>
              </a:lnSpc>
              <a:defRPr sz="2800" b="0" i="0">
                <a:solidFill>
                  <a:srgbClr val="006FAC"/>
                </a:solidFill>
                <a:latin typeface="Dax Offc Pro Light" panose="020B0504030101020102" pitchFamily="34" charset="0"/>
              </a:defRPr>
            </a:lvl1pPr>
          </a:lstStyle>
          <a:p>
            <a:r>
              <a:rPr lang="en-US" dirty="0"/>
              <a:t>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endParaRPr lang="en-US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3A9D1FA-F425-C449-8A42-9C636CA7AD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1800" y="3309096"/>
            <a:ext cx="3276600" cy="908982"/>
          </a:xfrm>
        </p:spPr>
        <p:txBody>
          <a:bodyPr lIns="0" tIns="0" rIns="0" bIns="0"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 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r>
              <a:rPr lang="en-US" dirty="0"/>
              <a:t> </a:t>
            </a:r>
            <a:r>
              <a:rPr lang="en-US" dirty="0" err="1"/>
              <a:t>quatre</a:t>
            </a:r>
            <a:r>
              <a:rPr lang="en-US" dirty="0"/>
              <a:t> </a:t>
            </a:r>
            <a:r>
              <a:rPr lang="en-US" dirty="0" err="1"/>
              <a:t>lignes</a:t>
            </a:r>
            <a:r>
              <a:rPr lang="en-US" dirty="0"/>
              <a:t> Le </a:t>
            </a:r>
            <a:r>
              <a:rPr lang="en-US" dirty="0" err="1"/>
              <a:t>titre</a:t>
            </a:r>
            <a:r>
              <a:rPr lang="en-US" dirty="0"/>
              <a:t> de la </a:t>
            </a:r>
            <a:r>
              <a:rPr lang="en-US" dirty="0" err="1"/>
              <a:t>présentation</a:t>
            </a:r>
            <a:r>
              <a:rPr lang="en-US" dirty="0"/>
              <a:t> ne </a:t>
            </a:r>
            <a:r>
              <a:rPr lang="en-US" dirty="0" err="1"/>
              <a:t>doit</a:t>
            </a:r>
            <a:r>
              <a:rPr lang="en-US" dirty="0"/>
              <a:t> pas </a:t>
            </a:r>
            <a:r>
              <a:rPr lang="en-US" dirty="0" err="1"/>
              <a:t>dépasser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C3BEA0-96DB-2143-ADDA-BF77607DC4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18" t="18868" r="4257" b="18589"/>
          <a:stretch/>
        </p:blipFill>
        <p:spPr>
          <a:xfrm>
            <a:off x="425450" y="4562089"/>
            <a:ext cx="1645421" cy="26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82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CE8D43D4-F4DE-B446-9316-52D6BD1469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6775" r="746" b="6910"/>
          <a:stretch/>
        </p:blipFill>
        <p:spPr>
          <a:xfrm>
            <a:off x="-4509" y="-4917"/>
            <a:ext cx="9148509" cy="42689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5E7BC7-776D-0D41-8761-64F89FEAC43C}"/>
              </a:ext>
            </a:extLst>
          </p:cNvPr>
          <p:cNvSpPr txBox="1"/>
          <p:nvPr userDrawn="1"/>
        </p:nvSpPr>
        <p:spPr>
          <a:xfrm>
            <a:off x="5667022" y="46312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3ECD6-6FD9-CE46-99A8-307C0BC68A19}"/>
              </a:ext>
            </a:extLst>
          </p:cNvPr>
          <p:cNvSpPr txBox="1"/>
          <p:nvPr userDrawn="1"/>
        </p:nvSpPr>
        <p:spPr>
          <a:xfrm>
            <a:off x="-1828800" y="593156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4CF5CA-A04F-6949-8D56-62078F2F218A}"/>
              </a:ext>
            </a:extLst>
          </p:cNvPr>
          <p:cNvSpPr/>
          <p:nvPr userDrawn="1"/>
        </p:nvSpPr>
        <p:spPr>
          <a:xfrm>
            <a:off x="0" y="4264026"/>
            <a:ext cx="9144000" cy="599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 b="0" i="0" dirty="0">
              <a:latin typeface="Dax Offc Pro Regular" panose="020B0504030101020102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0FD8C9-71A1-F84C-9340-872A170D58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9420" y="4477079"/>
            <a:ext cx="1822112" cy="4280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7C5AEB-985B-8540-BF4F-0ABC3133B8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85000"/>
          </a:blip>
          <a:srcRect l="20669" t="44090"/>
          <a:stretch/>
        </p:blipFill>
        <p:spPr>
          <a:xfrm>
            <a:off x="-7495" y="-7495"/>
            <a:ext cx="4549564" cy="3206394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5F8BB5B-AAC7-4645-B278-3DFA3AFCF97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78941" y="809469"/>
            <a:ext cx="2663669" cy="854439"/>
          </a:xfrm>
        </p:spPr>
        <p:txBody>
          <a:bodyPr anchor="b" anchorCtr="0">
            <a:normAutofit/>
          </a:bodyPr>
          <a:lstStyle>
            <a:lvl1pPr algn="l">
              <a:lnSpc>
                <a:spcPct val="95000"/>
              </a:lnSpc>
              <a:defRPr sz="3600" b="0" i="0">
                <a:solidFill>
                  <a:srgbClr val="006FAC"/>
                </a:solidFill>
                <a:latin typeface="Dax Offc Pro Light" panose="020B0504030101020102" pitchFamily="34" charset="0"/>
              </a:defRPr>
            </a:lvl1pPr>
          </a:lstStyle>
          <a:p>
            <a:r>
              <a:rPr lang="en-US" dirty="0"/>
              <a:t>Merci!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2691808-44D8-2847-BA28-4E9B023108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alphaModFix amt="85000"/>
          </a:blip>
          <a:srcRect l="-283" t="-1463" b="27410"/>
          <a:stretch/>
        </p:blipFill>
        <p:spPr>
          <a:xfrm>
            <a:off x="4698181" y="1396296"/>
            <a:ext cx="4289706" cy="3167714"/>
          </a:xfrm>
          <a:prstGeom prst="rect">
            <a:avLst/>
          </a:prstGeom>
        </p:spPr>
      </p:pic>
      <p:sp>
        <p:nvSpPr>
          <p:cNvPr id="23" name="Subtitle 2">
            <a:extLst>
              <a:ext uri="{FF2B5EF4-FFF2-40B4-BE49-F238E27FC236}">
                <a16:creationId xmlns:a16="http://schemas.microsoft.com/office/drawing/2014/main" id="{51DC34E9-BDEA-6C4C-B69B-704A125295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633013" y="2432500"/>
            <a:ext cx="3237992" cy="183152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6FA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Nom</a:t>
            </a:r>
          </a:p>
          <a:p>
            <a:r>
              <a:rPr lang="en-US" dirty="0" err="1"/>
              <a:t>Titre</a:t>
            </a:r>
            <a:endParaRPr lang="en-US" dirty="0"/>
          </a:p>
          <a:p>
            <a:r>
              <a:rPr lang="en-US" dirty="0" err="1"/>
              <a:t>Prénom.nom@bmo.com</a:t>
            </a:r>
            <a:endParaRPr lang="en-US" dirty="0"/>
          </a:p>
          <a:p>
            <a:endParaRPr lang="en-US" dirty="0"/>
          </a:p>
          <a:p>
            <a:r>
              <a:rPr lang="en-US" dirty="0"/>
              <a:t>Nom</a:t>
            </a:r>
          </a:p>
          <a:p>
            <a:r>
              <a:rPr lang="en-US" dirty="0" err="1"/>
              <a:t>Titre</a:t>
            </a:r>
            <a:endParaRPr lang="en-US" dirty="0"/>
          </a:p>
          <a:p>
            <a:r>
              <a:rPr lang="en-US" dirty="0" err="1"/>
              <a:t>Prénom.nom@bmo.com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3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os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5E7BC7-776D-0D41-8761-64F89FEAC43C}"/>
              </a:ext>
            </a:extLst>
          </p:cNvPr>
          <p:cNvSpPr txBox="1"/>
          <p:nvPr userDrawn="1"/>
        </p:nvSpPr>
        <p:spPr>
          <a:xfrm>
            <a:off x="5667022" y="46312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3ECD6-6FD9-CE46-99A8-307C0BC68A19}"/>
              </a:ext>
            </a:extLst>
          </p:cNvPr>
          <p:cNvSpPr txBox="1"/>
          <p:nvPr userDrawn="1"/>
        </p:nvSpPr>
        <p:spPr>
          <a:xfrm>
            <a:off x="-1828800" y="593156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600" b="0" i="0" dirty="0">
              <a:latin typeface="Dax Offc Pro Regular" panose="020B0504030101020102" pitchFamily="34" charset="0"/>
            </a:endParaRP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9025C15A-D6C1-C940-8713-1A9A1CFC5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2912" y="950913"/>
            <a:ext cx="8232775" cy="33162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  <a:lvl2pPr marL="228600" indent="0">
              <a:buFontTx/>
              <a:buNone/>
              <a:defRPr sz="1200"/>
            </a:lvl2pPr>
            <a:lvl3pPr marL="457200" indent="0">
              <a:buFontTx/>
              <a:buNone/>
              <a:defRPr sz="1200"/>
            </a:lvl3pPr>
            <a:lvl4pPr marL="685800" indent="0">
              <a:buFontTx/>
              <a:buNone/>
              <a:defRPr sz="1200"/>
            </a:lvl4pPr>
            <a:lvl5pPr marL="914400" indent="0">
              <a:buFontTx/>
              <a:buNone/>
              <a:defRPr sz="1200"/>
            </a:lvl5pPr>
          </a:lstStyle>
          <a:p>
            <a:pPr lvl="0"/>
            <a:r>
              <a:rPr lang="en-US" sz="1200" dirty="0"/>
              <a:t>BMO Gestion </a:t>
            </a:r>
            <a:r>
              <a:rPr lang="en-US" sz="1200" dirty="0" err="1"/>
              <a:t>privée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un nom de marque du </a:t>
            </a:r>
            <a:r>
              <a:rPr lang="en-US" sz="1200" dirty="0" err="1"/>
              <a:t>groupe</a:t>
            </a:r>
            <a:r>
              <a:rPr lang="en-US" sz="1200" dirty="0"/>
              <a:t> </a:t>
            </a:r>
            <a:r>
              <a:rPr lang="en-US" sz="1200" dirty="0" err="1"/>
              <a:t>d’exploitation</a:t>
            </a:r>
            <a:r>
              <a:rPr lang="en-US" sz="1200" dirty="0"/>
              <a:t> qui </a:t>
            </a:r>
            <a:r>
              <a:rPr lang="en-US" sz="1200" dirty="0" err="1"/>
              <a:t>comprend</a:t>
            </a:r>
            <a:r>
              <a:rPr lang="en-US" sz="1200" dirty="0"/>
              <a:t> la Banque de Montréal et </a:t>
            </a:r>
            <a:r>
              <a:rPr lang="en-US" sz="1200" dirty="0" err="1"/>
              <a:t>certaines</a:t>
            </a:r>
            <a:r>
              <a:rPr lang="en-US" sz="1200" dirty="0"/>
              <a:t> de </a:t>
            </a:r>
            <a:r>
              <a:rPr lang="en-US" sz="1200" dirty="0" err="1"/>
              <a:t>ses</a:t>
            </a:r>
            <a:r>
              <a:rPr lang="en-US" sz="1200" dirty="0"/>
              <a:t> </a:t>
            </a:r>
            <a:r>
              <a:rPr lang="en-US" sz="1200" dirty="0" err="1"/>
              <a:t>sociétés</a:t>
            </a:r>
            <a:r>
              <a:rPr lang="en-US" sz="1200" dirty="0"/>
              <a:t> </a:t>
            </a:r>
            <a:r>
              <a:rPr lang="en-US" sz="1200" dirty="0" err="1"/>
              <a:t>affiliées</a:t>
            </a:r>
            <a:r>
              <a:rPr lang="en-US" sz="1200" dirty="0"/>
              <a:t> qui </a:t>
            </a:r>
            <a:r>
              <a:rPr lang="en-US" sz="1200" dirty="0" err="1"/>
              <a:t>offrent</a:t>
            </a:r>
            <a:r>
              <a:rPr lang="en-US" sz="1200" dirty="0"/>
              <a:t> des </a:t>
            </a:r>
            <a:r>
              <a:rPr lang="en-US" sz="1200" dirty="0" err="1"/>
              <a:t>produits</a:t>
            </a:r>
            <a:r>
              <a:rPr lang="en-US" sz="1200" dirty="0"/>
              <a:t> et des services de gestion </a:t>
            </a:r>
            <a:r>
              <a:rPr lang="en-US" sz="1200" dirty="0" err="1"/>
              <a:t>privée</a:t>
            </a:r>
            <a:r>
              <a:rPr lang="en-US" sz="1200" dirty="0"/>
              <a:t>. Les </a:t>
            </a:r>
            <a:r>
              <a:rPr lang="en-US" sz="1200" dirty="0" err="1"/>
              <a:t>produits</a:t>
            </a:r>
            <a:r>
              <a:rPr lang="en-US" sz="1200" dirty="0"/>
              <a:t> et les services ne </a:t>
            </a:r>
            <a:r>
              <a:rPr lang="en-US" sz="1200" dirty="0" err="1"/>
              <a:t>sont</a:t>
            </a:r>
            <a:r>
              <a:rPr lang="en-US" sz="1200" dirty="0"/>
              <a:t> pas </a:t>
            </a:r>
            <a:r>
              <a:rPr lang="en-US" sz="1200" dirty="0" err="1"/>
              <a:t>tous</a:t>
            </a:r>
            <a:r>
              <a:rPr lang="en-US" sz="1200" dirty="0"/>
              <a:t> </a:t>
            </a:r>
            <a:r>
              <a:rPr lang="en-US" sz="1200" dirty="0" err="1"/>
              <a:t>offerts</a:t>
            </a:r>
            <a:r>
              <a:rPr lang="en-US" sz="1200" dirty="0"/>
              <a:t> par </a:t>
            </a:r>
            <a:r>
              <a:rPr lang="en-US" sz="1200" dirty="0" err="1"/>
              <a:t>toutes</a:t>
            </a:r>
            <a:r>
              <a:rPr lang="en-US" sz="1200" dirty="0"/>
              <a:t> les </a:t>
            </a:r>
            <a:r>
              <a:rPr lang="en-US" sz="1200" dirty="0" err="1"/>
              <a:t>entités</a:t>
            </a:r>
            <a:r>
              <a:rPr lang="en-US" sz="1200" dirty="0"/>
              <a:t> </a:t>
            </a:r>
            <a:r>
              <a:rPr lang="en-US" sz="1200" dirty="0" err="1"/>
              <a:t>juridiques</a:t>
            </a:r>
            <a:r>
              <a:rPr lang="en-US" sz="1200" dirty="0"/>
              <a:t> au sein de BMO Gestion </a:t>
            </a:r>
            <a:r>
              <a:rPr lang="en-US" sz="1200" dirty="0" err="1"/>
              <a:t>privée</a:t>
            </a:r>
            <a:r>
              <a:rPr lang="en-US" sz="1200" dirty="0"/>
              <a:t>. Les services </a:t>
            </a:r>
            <a:r>
              <a:rPr lang="en-US" sz="1200" dirty="0" err="1"/>
              <a:t>bancaires</a:t>
            </a:r>
            <a:r>
              <a:rPr lang="en-US" sz="1200" dirty="0"/>
              <a:t> </a:t>
            </a:r>
            <a:r>
              <a:rPr lang="en-US" sz="1200" dirty="0" err="1"/>
              <a:t>sont</a:t>
            </a:r>
            <a:r>
              <a:rPr lang="en-US" sz="1200" dirty="0"/>
              <a:t> </a:t>
            </a:r>
            <a:r>
              <a:rPr lang="en-US" sz="1200" dirty="0" err="1"/>
              <a:t>offerts</a:t>
            </a:r>
            <a:r>
              <a:rPr lang="en-US" sz="1200" dirty="0"/>
              <a:t> par </a:t>
            </a:r>
            <a:r>
              <a:rPr lang="en-US" sz="1200" dirty="0" err="1"/>
              <a:t>l’entremise</a:t>
            </a:r>
            <a:r>
              <a:rPr lang="en-US" sz="1200" dirty="0"/>
              <a:t> de la Banque de Montréal. Les services de gestion de placements, de planification de </a:t>
            </a:r>
            <a:r>
              <a:rPr lang="en-US" sz="1200" dirty="0" err="1"/>
              <a:t>patrimoine</a:t>
            </a:r>
            <a:r>
              <a:rPr lang="en-US" sz="1200" dirty="0"/>
              <a:t>, de planification </a:t>
            </a:r>
            <a:r>
              <a:rPr lang="en-US" sz="1200" dirty="0" err="1"/>
              <a:t>fiscale</a:t>
            </a:r>
            <a:r>
              <a:rPr lang="en-US" sz="1200" dirty="0"/>
              <a:t> et de planification </a:t>
            </a:r>
            <a:r>
              <a:rPr lang="en-US" sz="1200" dirty="0" err="1"/>
              <a:t>philanthropique</a:t>
            </a:r>
            <a:r>
              <a:rPr lang="en-US" sz="1200" dirty="0"/>
              <a:t> </a:t>
            </a:r>
            <a:r>
              <a:rPr lang="en-US" sz="1200" dirty="0" err="1"/>
              <a:t>sont</a:t>
            </a:r>
            <a:r>
              <a:rPr lang="en-US" sz="1200" dirty="0"/>
              <a:t> </a:t>
            </a:r>
            <a:r>
              <a:rPr lang="en-US" sz="1200" dirty="0" err="1"/>
              <a:t>offerts</a:t>
            </a:r>
            <a:r>
              <a:rPr lang="en-US" sz="1200" dirty="0"/>
              <a:t> par BMO Nesbitt Burns Inc. et BMO Gestion </a:t>
            </a:r>
            <a:r>
              <a:rPr lang="en-US" sz="1200" dirty="0" err="1"/>
              <a:t>privée</a:t>
            </a:r>
            <a:r>
              <a:rPr lang="en-US" sz="1200" dirty="0"/>
              <a:t> de placements </a:t>
            </a:r>
            <a:r>
              <a:rPr lang="en-US" sz="1200" dirty="0" err="1"/>
              <a:t>inc.</a:t>
            </a:r>
            <a:r>
              <a:rPr lang="en-US" sz="1200" dirty="0"/>
              <a:t> Les services de </a:t>
            </a:r>
            <a:r>
              <a:rPr lang="en-US" sz="1200" dirty="0" err="1"/>
              <a:t>garde</a:t>
            </a:r>
            <a:r>
              <a:rPr lang="en-US" sz="1200" dirty="0"/>
              <a:t> de </a:t>
            </a:r>
            <a:r>
              <a:rPr lang="en-US" sz="1200" dirty="0" err="1"/>
              <a:t>valeurs</a:t>
            </a:r>
            <a:r>
              <a:rPr lang="en-US" sz="1200" dirty="0"/>
              <a:t> </a:t>
            </a:r>
            <a:r>
              <a:rPr lang="en-US" sz="1200" dirty="0" err="1"/>
              <a:t>ainsi</a:t>
            </a:r>
            <a:r>
              <a:rPr lang="en-US" sz="1200" dirty="0"/>
              <a:t> que les services </a:t>
            </a:r>
            <a:r>
              <a:rPr lang="en-US" sz="1200" dirty="0" err="1"/>
              <a:t>successoraux</a:t>
            </a:r>
            <a:r>
              <a:rPr lang="en-US" sz="1200" dirty="0"/>
              <a:t> et </a:t>
            </a:r>
            <a:r>
              <a:rPr lang="en-US" sz="1200" dirty="0" err="1"/>
              <a:t>fiduciaires</a:t>
            </a:r>
            <a:r>
              <a:rPr lang="en-US" sz="1200" dirty="0"/>
              <a:t> </a:t>
            </a:r>
            <a:r>
              <a:rPr lang="en-US" sz="1200" dirty="0" err="1"/>
              <a:t>sont</a:t>
            </a:r>
            <a:r>
              <a:rPr lang="en-US" sz="1200" dirty="0"/>
              <a:t> </a:t>
            </a:r>
            <a:r>
              <a:rPr lang="en-US" sz="1200" dirty="0" err="1"/>
              <a:t>offerts</a:t>
            </a:r>
            <a:r>
              <a:rPr lang="en-US" sz="1200" dirty="0"/>
              <a:t> par la Société de </a:t>
            </a:r>
            <a:r>
              <a:rPr lang="en-US" sz="1200" dirty="0" err="1"/>
              <a:t>fiducie</a:t>
            </a:r>
            <a:r>
              <a:rPr lang="en-US" sz="1200" dirty="0"/>
              <a:t> BMO. Les </a:t>
            </a:r>
            <a:r>
              <a:rPr lang="en-US" sz="1200" dirty="0" err="1"/>
              <a:t>entités</a:t>
            </a:r>
            <a:r>
              <a:rPr lang="en-US" sz="1200" dirty="0"/>
              <a:t> </a:t>
            </a:r>
            <a:r>
              <a:rPr lang="en-US" sz="1200" dirty="0" err="1"/>
              <a:t>juridiques</a:t>
            </a:r>
            <a:r>
              <a:rPr lang="en-US" sz="1200" dirty="0"/>
              <a:t> de BMO Gestion </a:t>
            </a:r>
            <a:r>
              <a:rPr lang="en-US" sz="1200" dirty="0" err="1"/>
              <a:t>privée</a:t>
            </a:r>
            <a:r>
              <a:rPr lang="en-US" sz="1200" dirty="0"/>
              <a:t> </a:t>
            </a:r>
            <a:r>
              <a:rPr lang="en-US" sz="1200" dirty="0" err="1"/>
              <a:t>n’offrent</a:t>
            </a:r>
            <a:r>
              <a:rPr lang="en-US" sz="1200" dirty="0"/>
              <a:t> pas de </a:t>
            </a:r>
            <a:r>
              <a:rPr lang="en-US" sz="1200" dirty="0" err="1"/>
              <a:t>conseils</a:t>
            </a:r>
            <a:r>
              <a:rPr lang="en-US" sz="1200" dirty="0"/>
              <a:t> </a:t>
            </a:r>
            <a:r>
              <a:rPr lang="en-US" sz="1200" dirty="0" err="1"/>
              <a:t>fiscaux</a:t>
            </a:r>
            <a:r>
              <a:rPr lang="en-US" sz="1200" dirty="0"/>
              <a:t>. La Société de </a:t>
            </a:r>
            <a:r>
              <a:rPr lang="en-US" sz="1200" dirty="0" err="1"/>
              <a:t>fiducie</a:t>
            </a:r>
            <a:r>
              <a:rPr lang="en-US" sz="1200" dirty="0"/>
              <a:t> BMO et BMO Banque de Montréal </a:t>
            </a:r>
            <a:r>
              <a:rPr lang="en-US" sz="1200" dirty="0" err="1"/>
              <a:t>sont</a:t>
            </a:r>
            <a:r>
              <a:rPr lang="en-US" sz="1200" dirty="0"/>
              <a:t> </a:t>
            </a:r>
            <a:r>
              <a:rPr lang="en-US" sz="1200" dirty="0" err="1"/>
              <a:t>membres</a:t>
            </a:r>
            <a:r>
              <a:rPr lang="en-US" sz="1200" dirty="0"/>
              <a:t> de la Société </a:t>
            </a:r>
            <a:r>
              <a:rPr lang="en-US" sz="1200" dirty="0" err="1"/>
              <a:t>d’assurance-dépôts</a:t>
            </a:r>
            <a:r>
              <a:rPr lang="en-US" sz="1200" dirty="0"/>
              <a:t> du Canada. MD Marque de commerce </a:t>
            </a:r>
            <a:r>
              <a:rPr lang="en-US" sz="1200" dirty="0" err="1"/>
              <a:t>déposée</a:t>
            </a:r>
            <a:r>
              <a:rPr lang="en-US" sz="1200" dirty="0"/>
              <a:t> de la Banque de Montréal, </a:t>
            </a:r>
            <a:r>
              <a:rPr lang="en-US" sz="1200" dirty="0" err="1"/>
              <a:t>utilisée</a:t>
            </a:r>
            <a:r>
              <a:rPr lang="en-US" sz="1200" dirty="0"/>
              <a:t> sous </a:t>
            </a:r>
            <a:r>
              <a:rPr lang="en-US" sz="1200" dirty="0" err="1"/>
              <a:t>licence</a:t>
            </a:r>
            <a:r>
              <a:rPr lang="en-US" sz="1200" dirty="0"/>
              <a:t>.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D22698F0-ED73-1A4F-8F04-9B23FED741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8000"/>
            <a:ext cx="8243888" cy="70003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Diapositive de divulgation </a:t>
            </a:r>
            <a:r>
              <a:rPr lang="en-US" dirty="0" err="1"/>
              <a:t>requise</a:t>
            </a:r>
            <a:r>
              <a:rPr lang="en-US" dirty="0"/>
              <a:t> pour les </a:t>
            </a:r>
            <a:r>
              <a:rPr lang="en-US" dirty="0" err="1"/>
              <a:t>présentations</a:t>
            </a:r>
            <a:r>
              <a:rPr lang="en-US" dirty="0"/>
              <a:t> </a:t>
            </a:r>
            <a:r>
              <a:rPr lang="en-US" dirty="0" err="1"/>
              <a:t>externes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8C7772-A1CD-6449-9B55-3DACE2ECE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85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ption 2B - Title light boke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AE8BEA2C-FD6C-4F4A-B48F-98AFA502D4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4983"/>
          <a:stretch/>
        </p:blipFill>
        <p:spPr>
          <a:xfrm>
            <a:off x="-2112" y="-2327"/>
            <a:ext cx="9146111" cy="514582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B1E6F92-DA61-4590-9909-F80E07611A5F}"/>
              </a:ext>
            </a:extLst>
          </p:cNvPr>
          <p:cNvGrpSpPr/>
          <p:nvPr userDrawn="1"/>
        </p:nvGrpSpPr>
        <p:grpSpPr>
          <a:xfrm>
            <a:off x="-885463" y="-1274182"/>
            <a:ext cx="6962171" cy="5221628"/>
            <a:chOff x="-885463" y="-1698910"/>
            <a:chExt cx="6962171" cy="6962171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FB2056A-5FB6-4D85-AA79-EF916053EF61}"/>
                </a:ext>
              </a:extLst>
            </p:cNvPr>
            <p:cNvSpPr/>
            <p:nvPr userDrawn="1"/>
          </p:nvSpPr>
          <p:spPr>
            <a:xfrm>
              <a:off x="-2111" y="-3103"/>
              <a:ext cx="5982505" cy="5170051"/>
            </a:xfrm>
            <a:custGeom>
              <a:avLst/>
              <a:gdLst>
                <a:gd name="connsiteX0" fmla="*/ 0 w 5982505"/>
                <a:gd name="connsiteY0" fmla="*/ 0 h 5170051"/>
                <a:gd name="connsiteX1" fmla="*/ 5469551 w 5982505"/>
                <a:gd name="connsiteY1" fmla="*/ 0 h 5170051"/>
                <a:gd name="connsiteX2" fmla="*/ 5573981 w 5982505"/>
                <a:gd name="connsiteY2" fmla="*/ 171897 h 5170051"/>
                <a:gd name="connsiteX3" fmla="*/ 5982505 w 5982505"/>
                <a:gd name="connsiteY3" fmla="*/ 1785280 h 5170051"/>
                <a:gd name="connsiteX4" fmla="*/ 2597734 w 5982505"/>
                <a:gd name="connsiteY4" fmla="*/ 5170051 h 5170051"/>
                <a:gd name="connsiteX5" fmla="*/ 204340 w 5982505"/>
                <a:gd name="connsiteY5" fmla="*/ 4178674 h 5170051"/>
                <a:gd name="connsiteX6" fmla="*/ 0 w 5982505"/>
                <a:gd name="connsiteY6" fmla="*/ 3953845 h 5170051"/>
                <a:gd name="connsiteX7" fmla="*/ 0 w 5982505"/>
                <a:gd name="connsiteY7" fmla="*/ 0 h 5170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82505" h="5170051">
                  <a:moveTo>
                    <a:pt x="0" y="0"/>
                  </a:moveTo>
                  <a:lnTo>
                    <a:pt x="5469551" y="0"/>
                  </a:lnTo>
                  <a:lnTo>
                    <a:pt x="5573981" y="171897"/>
                  </a:lnTo>
                  <a:cubicBezTo>
                    <a:pt x="5834516" y="651497"/>
                    <a:pt x="5982505" y="1201106"/>
                    <a:pt x="5982505" y="1785280"/>
                  </a:cubicBezTo>
                  <a:cubicBezTo>
                    <a:pt x="5982505" y="3654637"/>
                    <a:pt x="4467091" y="5170051"/>
                    <a:pt x="2597734" y="5170051"/>
                  </a:cubicBezTo>
                  <a:cubicBezTo>
                    <a:pt x="1663056" y="5170051"/>
                    <a:pt x="816863" y="4791198"/>
                    <a:pt x="204340" y="4178674"/>
                  </a:cubicBezTo>
                  <a:lnTo>
                    <a:pt x="0" y="3953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7C6D8BA0-94B5-400D-BEAB-0CB96CB2A2D9}"/>
                </a:ext>
              </a:extLst>
            </p:cNvPr>
            <p:cNvSpPr/>
            <p:nvPr userDrawn="1"/>
          </p:nvSpPr>
          <p:spPr>
            <a:xfrm>
              <a:off x="-885463" y="-1698910"/>
              <a:ext cx="6962171" cy="6962171"/>
            </a:xfrm>
            <a:prstGeom prst="arc">
              <a:avLst>
                <a:gd name="adj1" fmla="val 19746105"/>
                <a:gd name="adj2" fmla="val 8301041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F976136-B40A-4818-BFC4-D33176E4899A}"/>
              </a:ext>
            </a:extLst>
          </p:cNvPr>
          <p:cNvSpPr/>
          <p:nvPr userDrawn="1"/>
        </p:nvSpPr>
        <p:spPr>
          <a:xfrm>
            <a:off x="0" y="4179095"/>
            <a:ext cx="9144000" cy="974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752"/>
            <a:ext cx="5364866" cy="1637082"/>
          </a:xfrm>
        </p:spPr>
        <p:txBody>
          <a:bodyPr anchor="b" anchorCtr="0">
            <a:normAutofit/>
          </a:bodyPr>
          <a:lstStyle>
            <a:lvl1pPr algn="l">
              <a:lnSpc>
                <a:spcPct val="100000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B3A9D1FA-F425-C449-8A42-9C636CA7AD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2047884"/>
            <a:ext cx="5209823" cy="499577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E7BC7-776D-0D41-8761-64F89FEAC43C}"/>
              </a:ext>
            </a:extLst>
          </p:cNvPr>
          <p:cNvSpPr txBox="1"/>
          <p:nvPr userDrawn="1"/>
        </p:nvSpPr>
        <p:spPr>
          <a:xfrm>
            <a:off x="5667022" y="46312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b="0" i="0">
              <a:latin typeface="Arial Regular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3ECD6-6FD9-CE46-99A8-307C0BC68A19}"/>
              </a:ext>
            </a:extLst>
          </p:cNvPr>
          <p:cNvSpPr txBox="1"/>
          <p:nvPr userDrawn="1"/>
        </p:nvSpPr>
        <p:spPr>
          <a:xfrm>
            <a:off x="-1828800" y="593156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b="0" i="0">
              <a:latin typeface="Arial Regular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EBBC1D-1998-4C01-A5E3-7E1F0FD42E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6149" y="4424047"/>
            <a:ext cx="2833548" cy="498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0541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opy PROJE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5B8B-C72F-9A4B-945F-CC9B67902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/>
              <a:t>Diapositive </a:t>
            </a:r>
            <a:r>
              <a:rPr lang="en-US" dirty="0" err="1"/>
              <a:t>contenant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colonne</a:t>
            </a:r>
            <a:r>
              <a:rPr lang="en-US" dirty="0"/>
              <a:t> pour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</a:t>
            </a:r>
            <a:r>
              <a:rPr lang="en-US" dirty="0" err="1"/>
              <a:t>projetée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970DD-4BBF-3B40-9F8E-41F6D887FE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E54C8A9-7DB3-E24B-9F37-B598D71AA7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950913"/>
            <a:ext cx="8243888" cy="33131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8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5B8B-C72F-9A4B-945F-CC9B67902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300"/>
            </a:lvl1pPr>
          </a:lstStyle>
          <a:p>
            <a:r>
              <a:rPr lang="en-US" dirty="0"/>
              <a:t>Diapositive </a:t>
            </a:r>
            <a:r>
              <a:rPr lang="en-US" dirty="0" err="1"/>
              <a:t>contenant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colonne</a:t>
            </a:r>
            <a:r>
              <a:rPr lang="en-US" dirty="0"/>
              <a:t> pour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</a:t>
            </a:r>
            <a:r>
              <a:rPr lang="en-US" dirty="0" err="1"/>
              <a:t>imprimée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970DD-4BBF-3B40-9F8E-41F6D887FE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D2026FE-F39A-864E-AFB4-53FD9DC8A4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7123" y="950913"/>
            <a:ext cx="8238565" cy="3313112"/>
          </a:xfrm>
        </p:spPr>
        <p:txBody>
          <a:bodyPr/>
          <a:lstStyle>
            <a:lvl1pPr marL="180000" indent="-180000">
              <a:buFont typeface="Arial" panose="020B0604020202020204" pitchFamily="34" charset="0"/>
              <a:buChar char="•"/>
              <a:defRPr sz="1400"/>
            </a:lvl1pPr>
            <a:lvl2pPr marL="360000" indent="-180000">
              <a:buFont typeface="System Font Regular"/>
              <a:buChar char="-"/>
              <a:defRPr sz="1200"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3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py PROJEC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5B8B-C72F-9A4B-945F-CC9B67902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300"/>
            </a:lvl1pPr>
          </a:lstStyle>
          <a:p>
            <a:r>
              <a:rPr lang="en-US" dirty="0"/>
              <a:t>Diapositive </a:t>
            </a:r>
            <a:r>
              <a:rPr lang="en-US" dirty="0" err="1"/>
              <a:t>contenant</a:t>
            </a:r>
            <a:r>
              <a:rPr lang="en-US" dirty="0"/>
              <a:t> </a:t>
            </a:r>
            <a:r>
              <a:rPr lang="en-US" dirty="0" err="1"/>
              <a:t>deux</a:t>
            </a:r>
            <a:r>
              <a:rPr lang="en-US" dirty="0"/>
              <a:t> </a:t>
            </a:r>
            <a:r>
              <a:rPr lang="en-US" dirty="0" err="1"/>
              <a:t>colonnes</a:t>
            </a:r>
            <a:r>
              <a:rPr lang="en-US" dirty="0"/>
              <a:t> pour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</a:t>
            </a:r>
            <a:r>
              <a:rPr lang="en-US" dirty="0" err="1"/>
              <a:t>projetée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970DD-4BBF-3B40-9F8E-41F6D887FE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81C04B8-3AFB-AF49-9C41-5EC198EA8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913" y="950913"/>
            <a:ext cx="3949700" cy="41275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006FAC"/>
                </a:solidFill>
              </a:defRPr>
            </a:lvl1pPr>
            <a:lvl2pPr marL="252000" indent="-252000">
              <a:buFont typeface="Arial" panose="020B0604020202020204" pitchFamily="34" charset="0"/>
              <a:buChar char="•"/>
              <a:defRPr sz="1800"/>
            </a:lvl2pPr>
            <a:lvl3pPr marL="504000" indent="-252000">
              <a:buFont typeface="System Font Regular"/>
              <a:buChar char="-"/>
              <a:defRPr/>
            </a:lvl3pPr>
          </a:lstStyle>
          <a:p>
            <a:pPr marL="0" indent="0">
              <a:buNone/>
            </a:pPr>
            <a:r>
              <a:rPr lang="fr-CA" dirty="0"/>
              <a:t>En-tête de la première colonne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28F81EA-50CB-9D4E-A2C8-CA7F355718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2911" y="1363663"/>
            <a:ext cx="3949701" cy="2900362"/>
          </a:xfrm>
        </p:spPr>
        <p:txBody>
          <a:bodyPr/>
          <a:lstStyle>
            <a:lvl1pPr>
              <a:defRPr/>
            </a:lvl1pPr>
            <a:lvl2pPr marL="628650" indent="-285750">
              <a:buFont typeface="System Font Regular"/>
              <a:buChar char="-"/>
              <a:defRPr sz="1600"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B002A0-6F1C-1C44-87EC-96A7B07B22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30752" y="978368"/>
            <a:ext cx="3949700" cy="41275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006FAC"/>
                </a:solidFill>
              </a:defRPr>
            </a:lvl1pPr>
            <a:lvl2pPr marL="252000" indent="-252000">
              <a:buFont typeface="Arial" panose="020B0604020202020204" pitchFamily="34" charset="0"/>
              <a:buChar char="•"/>
              <a:defRPr sz="1800"/>
            </a:lvl2pPr>
            <a:lvl3pPr marL="504000" indent="-252000">
              <a:buFont typeface="System Font Regular"/>
              <a:buChar char="-"/>
              <a:defRPr/>
            </a:lvl3pPr>
          </a:lstStyle>
          <a:p>
            <a:pPr marL="0" indent="0">
              <a:buNone/>
            </a:pPr>
            <a:r>
              <a:rPr lang="fr-CA" dirty="0"/>
              <a:t>En-tête de la deuxième colonne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BC108F-DE05-3B4B-8C79-1082111217C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30750" y="1391118"/>
            <a:ext cx="3949701" cy="2900362"/>
          </a:xfrm>
        </p:spPr>
        <p:txBody>
          <a:bodyPr/>
          <a:lstStyle>
            <a:lvl1pPr>
              <a:defRPr/>
            </a:lvl1pPr>
            <a:lvl2pPr marL="628650" indent="-285750">
              <a:buFont typeface="System Font Regular"/>
              <a:buChar char="-"/>
              <a:defRPr sz="1600"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70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pos="2767" userDrawn="1">
          <p15:clr>
            <a:srgbClr val="FBAE40"/>
          </p15:clr>
        </p15:guide>
        <p15:guide id="3" pos="29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py 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5B8B-C72F-9A4B-945F-CC9B67902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300"/>
            </a:lvl1pPr>
          </a:lstStyle>
          <a:p>
            <a:r>
              <a:rPr lang="en-US" dirty="0"/>
              <a:t>Diapositive </a:t>
            </a:r>
            <a:r>
              <a:rPr lang="en-US" dirty="0" err="1"/>
              <a:t>contenant</a:t>
            </a:r>
            <a:r>
              <a:rPr lang="en-US" dirty="0"/>
              <a:t> </a:t>
            </a:r>
            <a:r>
              <a:rPr lang="en-US" dirty="0" err="1"/>
              <a:t>deux</a:t>
            </a:r>
            <a:r>
              <a:rPr lang="en-US" dirty="0"/>
              <a:t> </a:t>
            </a:r>
            <a:r>
              <a:rPr lang="en-US" dirty="0" err="1"/>
              <a:t>colonnes</a:t>
            </a:r>
            <a:r>
              <a:rPr lang="en-US" dirty="0"/>
              <a:t> pour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présentation</a:t>
            </a:r>
            <a:r>
              <a:rPr lang="en-US" dirty="0"/>
              <a:t> </a:t>
            </a:r>
            <a:r>
              <a:rPr lang="en-US" dirty="0" err="1"/>
              <a:t>imprimée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970DD-4BBF-3B40-9F8E-41F6D887FE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FFFF9DD-8B3A-EB40-8B15-822ACBFE0D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913" y="950914"/>
            <a:ext cx="3949700" cy="41275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006FAC"/>
                </a:solidFill>
              </a:defRPr>
            </a:lvl1pPr>
            <a:lvl2pPr marL="252000" indent="-252000">
              <a:buFont typeface="Arial" panose="020B0604020202020204" pitchFamily="34" charset="0"/>
              <a:buChar char="•"/>
              <a:defRPr sz="1800"/>
            </a:lvl2pPr>
            <a:lvl3pPr marL="504000" indent="-252000">
              <a:buFont typeface="System Font Regular"/>
              <a:buChar char="-"/>
              <a:defRPr/>
            </a:lvl3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2C19B8F6-C374-5143-BD98-4CA870FCC4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30750" y="950913"/>
            <a:ext cx="3944938" cy="41275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C286247A-9A14-B645-9949-EAAD0ED0BF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2911" y="1363664"/>
            <a:ext cx="3949701" cy="290036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D49C3F9-6B72-3A4B-9C34-0AD39D5C5A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41889" y="1363664"/>
            <a:ext cx="3949701" cy="290036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02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67">
          <p15:clr>
            <a:srgbClr val="FBAE40"/>
          </p15:clr>
        </p15:guide>
        <p15:guide id="3" pos="29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left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55B8B-C72F-9A4B-945F-CC9B67902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avec du </a:t>
            </a:r>
            <a:r>
              <a:rPr lang="en-US" dirty="0" err="1"/>
              <a:t>texte</a:t>
            </a:r>
            <a:r>
              <a:rPr lang="en-US" dirty="0"/>
              <a:t> et </a:t>
            </a:r>
            <a:r>
              <a:rPr lang="en-US" dirty="0" err="1"/>
              <a:t>une</a:t>
            </a:r>
            <a:r>
              <a:rPr lang="en-US" dirty="0"/>
              <a:t>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1970DD-4BBF-3B40-9F8E-41F6D887FE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D7A49A-CC2A-A34E-86AD-A07E4384AAA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30750" y="950913"/>
            <a:ext cx="3944938" cy="33131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Photo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D7643117-4DE0-384D-A7FF-436F8CFDB1F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007" y="950914"/>
            <a:ext cx="3961606" cy="3313112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 marL="465750" indent="-285750">
              <a:lnSpc>
                <a:spcPct val="100000"/>
              </a:lnSpc>
              <a:spcBef>
                <a:spcPts val="700"/>
              </a:spcBef>
              <a:buFont typeface="System Font Regular"/>
              <a:buChar char="-"/>
              <a:defRPr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743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767">
          <p15:clr>
            <a:srgbClr val="FBAE40"/>
          </p15:clr>
        </p15:guide>
        <p15:guide id="3" pos="29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 -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6B072337-161E-6344-B9B0-C86DEFCED8B1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431802" y="950913"/>
            <a:ext cx="3960812" cy="331311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Table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07BB2E2-4275-4B4E-8994-D6AD86EDEB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avec </a:t>
            </a:r>
            <a:r>
              <a:rPr lang="en-US" dirty="0" err="1"/>
              <a:t>deux</a:t>
            </a:r>
            <a:r>
              <a:rPr lang="en-US" dirty="0"/>
              <a:t> tableau</a:t>
            </a:r>
          </a:p>
        </p:txBody>
      </p:sp>
      <p:sp>
        <p:nvSpPr>
          <p:cNvPr id="5" name="Table Placeholder 11">
            <a:extLst>
              <a:ext uri="{FF2B5EF4-FFF2-40B4-BE49-F238E27FC236}">
                <a16:creationId xmlns:a16="http://schemas.microsoft.com/office/drawing/2014/main" id="{2E7A99D2-94DF-0D48-8E46-E8DD04104963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4730750" y="950913"/>
            <a:ext cx="3960812" cy="331311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Table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54787-9698-6042-96F4-833E96EA3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eft - COP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>
            <a:extLst>
              <a:ext uri="{FF2B5EF4-FFF2-40B4-BE49-F238E27FC236}">
                <a16:creationId xmlns:a16="http://schemas.microsoft.com/office/drawing/2014/main" id="{6B072337-161E-6344-B9B0-C86DEFCED8B1}"/>
              </a:ext>
            </a:extLst>
          </p:cNvPr>
          <p:cNvSpPr>
            <a:spLocks noGrp="1"/>
          </p:cNvSpPr>
          <p:nvPr>
            <p:ph type="tbl" sz="quarter" idx="11" hasCustomPrompt="1"/>
          </p:nvPr>
        </p:nvSpPr>
        <p:spPr>
          <a:xfrm>
            <a:off x="431802" y="950913"/>
            <a:ext cx="3960812" cy="331311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6FAC"/>
                </a:solidFill>
              </a:defRPr>
            </a:lvl1pPr>
          </a:lstStyle>
          <a:p>
            <a:r>
              <a:rPr lang="en-US" dirty="0"/>
              <a:t>Table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D07BB2E2-4275-4B4E-8994-D6AD86EDEB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Diapositive avec un tableau et du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17FE43B-EF8F-024D-A75E-E02F3D41B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827F9831-4FED-374B-84F7-21892B95CF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49082" y="950914"/>
            <a:ext cx="3926605" cy="3313112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 marL="465750" indent="-285750">
              <a:lnSpc>
                <a:spcPct val="100000"/>
              </a:lnSpc>
              <a:spcBef>
                <a:spcPts val="700"/>
              </a:spcBef>
              <a:buFont typeface="System Font Regular"/>
              <a:buChar char="-"/>
              <a:defRPr/>
            </a:lvl2pPr>
          </a:lstStyle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328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88FCCCC-3CA5-1A4D-AF5E-9A8741719F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5018" t="18868" r="4257" b="18589"/>
          <a:stretch/>
        </p:blipFill>
        <p:spPr>
          <a:xfrm>
            <a:off x="425450" y="4562089"/>
            <a:ext cx="1645421" cy="26600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1" y="108000"/>
            <a:ext cx="8243888" cy="70003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1" y="972163"/>
            <a:ext cx="8243888" cy="3291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 </a:t>
            </a:r>
            <a:r>
              <a:rPr lang="en-US" dirty="0" err="1"/>
              <a:t>texte</a:t>
            </a:r>
            <a:endParaRPr lang="en-US" dirty="0"/>
          </a:p>
          <a:p>
            <a:pPr lvl="1"/>
            <a:r>
              <a:rPr lang="en-US" dirty="0"/>
              <a:t>•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6870" y="4874560"/>
            <a:ext cx="768817" cy="1720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700" b="1" i="0">
                <a:solidFill>
                  <a:schemeClr val="tx1">
                    <a:tint val="75000"/>
                  </a:schemeClr>
                </a:solidFill>
                <a:latin typeface="Dax Offc Pro Regular" panose="020B0504030101020102" pitchFamily="34" charset="0"/>
              </a:defRPr>
            </a:lvl1pPr>
          </a:lstStyle>
          <a:p>
            <a:fld id="{1039E710-CD18-43FC-8C31-13A098B4D76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738111-4739-D347-A3BE-34D243F18DCB}"/>
              </a:ext>
            </a:extLst>
          </p:cNvPr>
          <p:cNvCxnSpPr>
            <a:cxnSpLocks/>
          </p:cNvCxnSpPr>
          <p:nvPr userDrawn="1"/>
        </p:nvCxnSpPr>
        <p:spPr>
          <a:xfrm>
            <a:off x="425450" y="4367876"/>
            <a:ext cx="825415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20BA85-971D-2A4E-8571-8761FE34CF04}"/>
              </a:ext>
            </a:extLst>
          </p:cNvPr>
          <p:cNvCxnSpPr>
            <a:cxnSpLocks/>
          </p:cNvCxnSpPr>
          <p:nvPr userDrawn="1"/>
        </p:nvCxnSpPr>
        <p:spPr>
          <a:xfrm>
            <a:off x="431801" y="846594"/>
            <a:ext cx="824780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7181AAB-F746-894B-8B77-E2A8BE5F88A4}"/>
              </a:ext>
            </a:extLst>
          </p:cNvPr>
          <p:cNvSpPr txBox="1"/>
          <p:nvPr userDrawn="1"/>
        </p:nvSpPr>
        <p:spPr>
          <a:xfrm>
            <a:off x="8484781" y="478465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2000" dirty="0" err="1">
              <a:latin typeface="Dax Offc Pro" panose="020B0504030101020102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DE0497-D2C9-694F-80C9-573E6862E09C}"/>
              </a:ext>
            </a:extLst>
          </p:cNvPr>
          <p:cNvSpPr txBox="1"/>
          <p:nvPr userDrawn="1"/>
        </p:nvSpPr>
        <p:spPr>
          <a:xfrm>
            <a:off x="774357" y="5523470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endParaRPr lang="en-US" sz="1100" b="0" i="0" dirty="0" err="1">
              <a:solidFill>
                <a:schemeClr val="tx2"/>
              </a:solidFill>
              <a:latin typeface="Dax Offc Pro Regular" panose="020B050403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3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825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772" r:id="rId14"/>
    <p:sldLayoutId id="2147483850" r:id="rId15"/>
    <p:sldLayoutId id="2147483730" r:id="rId16"/>
    <p:sldLayoutId id="2147483851" r:id="rId17"/>
    <p:sldLayoutId id="2147483852" r:id="rId18"/>
    <p:sldLayoutId id="2147483853" r:id="rId19"/>
    <p:sldLayoutId id="2147483854" r:id="rId20"/>
    <p:sldLayoutId id="2147483855" r:id="rId21"/>
    <p:sldLayoutId id="2147483856" r:id="rId2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rgbClr val="006FAC"/>
          </a:solidFill>
          <a:latin typeface="Dax Offc Pro Light" panose="020B0504030101020102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Dax Offc Pro Regular" panose="020B0504030101020102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Dax Offc Pro Regular" panose="020B0504030101020102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Dax Offc Pro Regular" panose="020B0504030101020102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Dax Offc Pro Regular" panose="020B0504030101020102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00" b="0" i="0" kern="1200">
          <a:solidFill>
            <a:schemeClr val="tx1"/>
          </a:solidFill>
          <a:latin typeface="Dax Offc Pro Regular" panose="020B0504030101020102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orient="horz" pos="509" userDrawn="1">
          <p15:clr>
            <a:srgbClr val="F26B43"/>
          </p15:clr>
        </p15:guide>
        <p15:guide id="3" orient="horz" pos="2862" userDrawn="1">
          <p15:clr>
            <a:srgbClr val="F26B43"/>
          </p15:clr>
        </p15:guide>
        <p15:guide id="4" pos="5465" userDrawn="1">
          <p15:clr>
            <a:srgbClr val="F26B43"/>
          </p15:clr>
        </p15:guide>
        <p15:guide id="5" orient="horz" pos="2958" userDrawn="1">
          <p15:clr>
            <a:srgbClr val="F26B43"/>
          </p15:clr>
        </p15:guide>
        <p15:guide id="6" orient="horz" pos="2754" userDrawn="1">
          <p15:clr>
            <a:srgbClr val="F26B43"/>
          </p15:clr>
        </p15:guide>
        <p15:guide id="7" orient="horz" pos="2686" userDrawn="1">
          <p15:clr>
            <a:srgbClr val="F26B43"/>
          </p15:clr>
        </p15:guide>
        <p15:guide id="8" orient="horz" pos="531" userDrawn="1">
          <p15:clr>
            <a:srgbClr val="F26B43"/>
          </p15:clr>
        </p15:guide>
        <p15:guide id="9" orient="horz" userDrawn="1">
          <p15:clr>
            <a:srgbClr val="F26B43"/>
          </p15:clr>
        </p15:guide>
        <p15:guide id="10" pos="5760" userDrawn="1">
          <p15:clr>
            <a:srgbClr val="F26B43"/>
          </p15:clr>
        </p15:guide>
        <p15:guide id="11" userDrawn="1">
          <p15:clr>
            <a:srgbClr val="F26B43"/>
          </p15:clr>
        </p15:guide>
        <p15:guide id="12" orient="horz" pos="599" userDrawn="1">
          <p15:clr>
            <a:srgbClr val="F26B43"/>
          </p15:clr>
        </p15:guide>
        <p15:guide id="13" orient="horz" pos="55" userDrawn="1">
          <p15:clr>
            <a:srgbClr val="F26B43"/>
          </p15:clr>
        </p15:guide>
        <p15:guide id="14" orient="horz" pos="3162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2980" userDrawn="1">
          <p15:clr>
            <a:srgbClr val="F26B43"/>
          </p15:clr>
        </p15:guide>
        <p15:guide id="17" pos="27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C859-98AE-CEE5-A525-620C26712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58" y="289334"/>
            <a:ext cx="4214542" cy="1442822"/>
          </a:xfrm>
        </p:spPr>
        <p:txBody>
          <a:bodyPr>
            <a:normAutofit/>
          </a:bodyPr>
          <a:lstStyle/>
          <a:p>
            <a:r>
              <a:rPr lang="en-CA" b="1" dirty="0"/>
              <a:t>D’Amico Family Wealth Management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8B34C2-2822-E909-5E79-02E8EAD57C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158" y="1988597"/>
            <a:ext cx="3404220" cy="1546212"/>
          </a:xfrm>
        </p:spPr>
        <p:txBody>
          <a:bodyPr>
            <a:normAutofit fontScale="77500" lnSpcReduction="20000"/>
          </a:bodyPr>
          <a:lstStyle/>
          <a:p>
            <a:r>
              <a:rPr lang="fr-CA" sz="1700" b="1" dirty="0"/>
              <a:t>Angelo D’Amico, </a:t>
            </a:r>
            <a:r>
              <a:rPr lang="en-CA" sz="17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FSCI,CIM,CIWM,CPA</a:t>
            </a:r>
            <a:endParaRPr lang="fr-CA" sz="1700" dirty="0"/>
          </a:p>
          <a:p>
            <a:pPr>
              <a:lnSpc>
                <a:spcPct val="100000"/>
              </a:lnSpc>
            </a:pPr>
            <a:r>
              <a:rPr lang="en-CA" sz="1700" dirty="0"/>
              <a:t>Senior Investment Advisor</a:t>
            </a:r>
            <a:endParaRPr lang="fr-CA" sz="1700" dirty="0"/>
          </a:p>
          <a:p>
            <a:pPr>
              <a:lnSpc>
                <a:spcPct val="100000"/>
              </a:lnSpc>
            </a:pPr>
            <a:endParaRPr lang="fr-CA" sz="1700" b="1" dirty="0"/>
          </a:p>
          <a:p>
            <a:pPr>
              <a:lnSpc>
                <a:spcPct val="100000"/>
              </a:lnSpc>
            </a:pPr>
            <a:r>
              <a:rPr lang="fr-CA" sz="1700" b="1" dirty="0"/>
              <a:t>Zeina Khalifé, </a:t>
            </a:r>
            <a:r>
              <a:rPr lang="fr-CA" sz="1700" dirty="0"/>
              <a:t>LL.B., LL. M. (Fisc.), Pl. Fin.</a:t>
            </a:r>
            <a:endParaRPr lang="en-CA" sz="1700" dirty="0"/>
          </a:p>
          <a:p>
            <a:pPr>
              <a:lnSpc>
                <a:spcPct val="100000"/>
              </a:lnSpc>
            </a:pPr>
            <a:r>
              <a:rPr lang="fr-CA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Financial Security Advisor</a:t>
            </a:r>
          </a:p>
          <a:p>
            <a:pPr>
              <a:lnSpc>
                <a:spcPct val="100000"/>
              </a:lnSpc>
            </a:pPr>
            <a:endParaRPr lang="fr-CA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700" b="1" dirty="0">
                <a:latin typeface="Dax Offc Pro" panose="020B0504030101020102" pitchFamily="34" charset="0"/>
              </a:rPr>
              <a:t>Michel </a:t>
            </a:r>
            <a:r>
              <a:rPr lang="en-US" sz="1700" b="1" dirty="0" err="1">
                <a:latin typeface="Dax Offc Pro" panose="020B0504030101020102" pitchFamily="34" charset="0"/>
              </a:rPr>
              <a:t>Bélanger</a:t>
            </a:r>
            <a:r>
              <a:rPr lang="en-US" sz="1700" b="1" dirty="0">
                <a:latin typeface="Dax Offc Pro" panose="020B0504030101020102" pitchFamily="34" charset="0"/>
              </a:rPr>
              <a:t>, </a:t>
            </a:r>
            <a:r>
              <a:rPr lang="en-US" sz="1700" dirty="0">
                <a:latin typeface="Dax Offc Pro" panose="020B0504030101020102" pitchFamily="34" charset="0"/>
              </a:rPr>
              <a:t>Fin. Pl.</a:t>
            </a:r>
          </a:p>
          <a:p>
            <a:r>
              <a:rPr lang="en-US" sz="1700" dirty="0">
                <a:latin typeface="Dax Offc Pro" panose="020B0504030101020102" pitchFamily="34" charset="0"/>
              </a:rPr>
              <a:t>Trust and estate consultant </a:t>
            </a:r>
          </a:p>
          <a:p>
            <a:r>
              <a:rPr lang="en-US" sz="1600" dirty="0">
                <a:latin typeface="Dax Offc Pro" panose="020B0504030101020102" pitchFamily="34" charset="0"/>
              </a:rPr>
              <a:t> </a:t>
            </a:r>
            <a:endParaRPr lang="en-C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DFCDB2-4BEC-808C-60AF-644414697B8E}"/>
              </a:ext>
            </a:extLst>
          </p:cNvPr>
          <p:cNvSpPr txBox="1"/>
          <p:nvPr/>
        </p:nvSpPr>
        <p:spPr>
          <a:xfrm>
            <a:off x="4296937" y="1930706"/>
            <a:ext cx="4683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rgbClr val="0079C1"/>
                </a:solidFill>
                <a:effectLst/>
                <a:latin typeface="Dax Offc Pro" panose="020B0504030101020102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Estate Settlement and Life Insurance in Estate Planning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074089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96EF7-2ABF-0141-B557-D755C82FEF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4684" y="1476854"/>
            <a:ext cx="2441736" cy="2709738"/>
          </a:xfrm>
        </p:spPr>
        <p:txBody>
          <a:bodyPr/>
          <a:lstStyle/>
          <a:p>
            <a:r>
              <a:rPr lang="en-US" dirty="0">
                <a:latin typeface="Dax Offc Pro" panose="020B0504030101020102" pitchFamily="34" charset="0"/>
              </a:rPr>
              <a:t>Questions, Comments…</a:t>
            </a:r>
          </a:p>
          <a:p>
            <a:endParaRPr lang="en-US" dirty="0">
              <a:latin typeface="Dax Offc Pro" panose="020B0504030101020102" pitchFamily="34" charset="0"/>
            </a:endParaRPr>
          </a:p>
          <a:p>
            <a:r>
              <a:rPr lang="en-US" dirty="0">
                <a:latin typeface="Dax Offc Pro" panose="020B0504030101020102" pitchFamily="34" charset="0"/>
              </a:rPr>
              <a:t>Thank you!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E6D6F-F3A1-2A47-A15E-F3995ACA4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7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649EA8-CAE4-4709-9AC4-2784FFFC0647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b="1" dirty="0">
                <a:latin typeface="Dax Offc Pro" panose="020B0504030101020102" pitchFamily="34" charset="0"/>
              </a:rPr>
              <a:t>BMO Trust Company</a:t>
            </a:r>
            <a:endParaRPr lang="en-CA" b="1" dirty="0">
              <a:latin typeface="Dax Offc Pro" panose="020B0504030101020102" pitchFamily="34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F47CB1E-F0E8-4941-932F-D2335AA95FC4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485900" y="2047884"/>
            <a:ext cx="2834351" cy="875089"/>
          </a:xfrm>
        </p:spPr>
        <p:txBody>
          <a:bodyPr>
            <a:normAutofit/>
          </a:bodyPr>
          <a:lstStyle/>
          <a:p>
            <a:r>
              <a:rPr lang="en-US" dirty="0">
                <a:latin typeface="Dax Offc Pro" panose="020B0504030101020102" pitchFamily="34" charset="0"/>
              </a:rPr>
              <a:t>-</a:t>
            </a:r>
            <a:r>
              <a:rPr lang="en-US" sz="1350" b="1" dirty="0">
                <a:latin typeface="Dax Offc Pro" panose="020B0504030101020102" pitchFamily="34" charset="0"/>
              </a:rPr>
              <a:t>Michel Bélanger Fin. Pl.</a:t>
            </a:r>
          </a:p>
          <a:p>
            <a:r>
              <a:rPr lang="en-US" sz="1350" b="1" dirty="0">
                <a:latin typeface="Dax Offc Pro" panose="020B0504030101020102" pitchFamily="34" charset="0"/>
              </a:rPr>
              <a:t> Trust and estate consultant </a:t>
            </a:r>
          </a:p>
          <a:p>
            <a:r>
              <a:rPr lang="en-US" sz="1350" b="1" dirty="0">
                <a:latin typeface="Dax Offc Pro" panose="020B0504030101020102" pitchFamily="34" charset="0"/>
              </a:rPr>
              <a:t> (514)466-1872</a:t>
            </a:r>
          </a:p>
        </p:txBody>
      </p:sp>
    </p:spTree>
    <p:extLst>
      <p:ext uri="{BB962C8B-B14F-4D97-AF65-F5344CB8AC3E}">
        <p14:creationId xmlns:p14="http://schemas.microsoft.com/office/powerpoint/2010/main" val="3402627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08418-65D9-E333-6243-574041F25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900" y="251752"/>
            <a:ext cx="4023650" cy="434048"/>
          </a:xfrm>
        </p:spPr>
        <p:txBody>
          <a:bodyPr/>
          <a:lstStyle/>
          <a:p>
            <a:r>
              <a:rPr lang="fr-CA" u="sng" dirty="0"/>
              <a:t>Our services and expertise</a:t>
            </a:r>
            <a:endParaRPr lang="en-CA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E7ED31-938B-3D1F-68C7-E32182505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455" y="763937"/>
            <a:ext cx="6291314" cy="30752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fr-CA" sz="1425" b="1" dirty="0" err="1"/>
              <a:t>Liquidator</a:t>
            </a:r>
            <a:endParaRPr lang="fr-CA" sz="1425" b="1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fr-CA" dirty="0"/>
              <a:t>BMO to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named</a:t>
            </a:r>
            <a:r>
              <a:rPr lang="fr-CA" dirty="0"/>
              <a:t> in the </a:t>
            </a:r>
            <a:r>
              <a:rPr lang="fr-CA" dirty="0" err="1"/>
              <a:t>actual</a:t>
            </a:r>
            <a:r>
              <a:rPr lang="fr-CA" dirty="0"/>
              <a:t> </a:t>
            </a:r>
            <a:r>
              <a:rPr lang="fr-CA" dirty="0" err="1"/>
              <a:t>will</a:t>
            </a:r>
            <a:endParaRPr lang="fr-CA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fr-CA" dirty="0"/>
              <a:t>To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named</a:t>
            </a:r>
            <a:r>
              <a:rPr lang="fr-CA" dirty="0"/>
              <a:t> by the </a:t>
            </a:r>
            <a:r>
              <a:rPr lang="fr-CA" dirty="0" err="1"/>
              <a:t>actual</a:t>
            </a:r>
            <a:r>
              <a:rPr lang="fr-CA" dirty="0"/>
              <a:t> </a:t>
            </a:r>
            <a:r>
              <a:rPr lang="fr-CA" dirty="0" err="1"/>
              <a:t>Liquidator</a:t>
            </a:r>
            <a:r>
              <a:rPr lang="fr-CA" dirty="0"/>
              <a:t> to </a:t>
            </a:r>
            <a:r>
              <a:rPr lang="fr-CA" dirty="0" err="1"/>
              <a:t>act</a:t>
            </a:r>
            <a:r>
              <a:rPr lang="fr-CA" dirty="0"/>
              <a:t> as the agent for the </a:t>
            </a:r>
            <a:r>
              <a:rPr lang="fr-CA" dirty="0" err="1"/>
              <a:t>Liqidator</a:t>
            </a:r>
            <a:endParaRPr lang="fr-CA" dirty="0"/>
          </a:p>
          <a:p>
            <a:pPr>
              <a:lnSpc>
                <a:spcPct val="150000"/>
              </a:lnSpc>
            </a:pPr>
            <a:r>
              <a:rPr lang="fr-CA" sz="1425" b="1" dirty="0"/>
              <a:t>- </a:t>
            </a:r>
            <a:r>
              <a:rPr lang="fr-CA" sz="1425" b="1" dirty="0" err="1"/>
              <a:t>Mandatary</a:t>
            </a:r>
            <a:r>
              <a:rPr lang="fr-CA" sz="1425" b="1" dirty="0"/>
              <a:t> on the </a:t>
            </a:r>
            <a:r>
              <a:rPr lang="fr-CA" sz="1425" b="1" dirty="0" err="1"/>
              <a:t>properties</a:t>
            </a:r>
            <a:endParaRPr lang="fr-CA" sz="1425" b="1" dirty="0"/>
          </a:p>
          <a:p>
            <a:pPr>
              <a:lnSpc>
                <a:spcPct val="150000"/>
              </a:lnSpc>
            </a:pPr>
            <a:r>
              <a:rPr lang="fr-CA" sz="1425" b="1" dirty="0"/>
              <a:t>- </a:t>
            </a:r>
            <a:r>
              <a:rPr lang="fr-CA" dirty="0"/>
              <a:t>To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named</a:t>
            </a:r>
            <a:r>
              <a:rPr lang="fr-CA" dirty="0"/>
              <a:t> in the </a:t>
            </a:r>
            <a:r>
              <a:rPr lang="fr-CA" dirty="0" err="1"/>
              <a:t>actual</a:t>
            </a:r>
            <a:r>
              <a:rPr lang="fr-CA" dirty="0"/>
              <a:t> mandate</a:t>
            </a:r>
          </a:p>
          <a:p>
            <a:pPr>
              <a:lnSpc>
                <a:spcPct val="150000"/>
              </a:lnSpc>
            </a:pPr>
            <a:r>
              <a:rPr lang="fr-CA" dirty="0"/>
              <a:t>- To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named</a:t>
            </a:r>
            <a:r>
              <a:rPr lang="fr-CA" dirty="0"/>
              <a:t> by the </a:t>
            </a:r>
            <a:r>
              <a:rPr lang="fr-CA" dirty="0" err="1"/>
              <a:t>actual</a:t>
            </a:r>
            <a:r>
              <a:rPr lang="fr-CA" dirty="0"/>
              <a:t> </a:t>
            </a:r>
            <a:r>
              <a:rPr lang="fr-CA" dirty="0" err="1"/>
              <a:t>mandatary</a:t>
            </a:r>
            <a:r>
              <a:rPr lang="fr-CA" dirty="0"/>
              <a:t> to </a:t>
            </a:r>
            <a:r>
              <a:rPr lang="fr-CA" dirty="0" err="1"/>
              <a:t>act</a:t>
            </a:r>
            <a:r>
              <a:rPr lang="fr-CA" dirty="0"/>
              <a:t> as the agent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CA" sz="1425" b="1" dirty="0"/>
              <a:t>Trustee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CA" dirty="0"/>
              <a:t>To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named</a:t>
            </a:r>
            <a:r>
              <a:rPr lang="fr-CA" dirty="0"/>
              <a:t> in the </a:t>
            </a:r>
            <a:r>
              <a:rPr lang="fr-CA" dirty="0" err="1"/>
              <a:t>actual</a:t>
            </a:r>
            <a:r>
              <a:rPr lang="fr-CA" dirty="0"/>
              <a:t> trust </a:t>
            </a:r>
            <a:r>
              <a:rPr lang="fr-CA" dirty="0" err="1"/>
              <a:t>will</a:t>
            </a:r>
            <a:endParaRPr lang="fr-CA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fr-CA" sz="1275" dirty="0"/>
              <a:t>To </a:t>
            </a:r>
            <a:r>
              <a:rPr lang="fr-CA" sz="1275" dirty="0" err="1"/>
              <a:t>be</a:t>
            </a:r>
            <a:r>
              <a:rPr lang="fr-CA" sz="1275" dirty="0"/>
              <a:t> </a:t>
            </a:r>
            <a:r>
              <a:rPr lang="fr-CA" sz="1275" dirty="0" err="1"/>
              <a:t>named</a:t>
            </a:r>
            <a:r>
              <a:rPr lang="fr-CA" sz="1275" dirty="0"/>
              <a:t> by the </a:t>
            </a:r>
            <a:r>
              <a:rPr lang="fr-CA" sz="1275" dirty="0" err="1"/>
              <a:t>actual</a:t>
            </a:r>
            <a:r>
              <a:rPr lang="fr-CA" sz="1275" dirty="0"/>
              <a:t> trustee as the agent for the trustee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9000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A3CA5-1BBD-D53F-D7AD-75EF36253A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900" y="0"/>
            <a:ext cx="4023650" cy="2281187"/>
          </a:xfrm>
        </p:spPr>
        <p:txBody>
          <a:bodyPr>
            <a:normAutofit fontScale="90000"/>
          </a:bodyPr>
          <a:lstStyle/>
          <a:p>
            <a:r>
              <a:rPr lang="fr-CA" sz="2175" dirty="0">
                <a:solidFill>
                  <a:srgbClr val="0079C1"/>
                </a:solidFill>
                <a:latin typeface="Arial Regular"/>
              </a:rPr>
              <a:t>OUR DIFFERENCES</a:t>
            </a:r>
            <a:br>
              <a:rPr lang="fr-CA" sz="2175" dirty="0">
                <a:solidFill>
                  <a:srgbClr val="0079C1"/>
                </a:solidFill>
                <a:latin typeface="Arial Regular"/>
              </a:rPr>
            </a:br>
            <a:br>
              <a:rPr lang="fr-CA" sz="1200" dirty="0">
                <a:solidFill>
                  <a:schemeClr val="tx1"/>
                </a:solidFill>
                <a:latin typeface="Arial Regular"/>
              </a:rPr>
            </a:br>
            <a:r>
              <a:rPr lang="fr-CA" sz="1200" dirty="0">
                <a:solidFill>
                  <a:schemeClr val="tx1"/>
                </a:solidFill>
                <a:latin typeface="Arial Regular"/>
              </a:rPr>
              <a:t>- Our</a:t>
            </a:r>
            <a:r>
              <a:rPr lang="fr-CA" sz="1200" b="1" dirty="0">
                <a:solidFill>
                  <a:schemeClr val="tx1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chemeClr val="tx1"/>
                </a:solidFill>
                <a:latin typeface="Arial Regular"/>
              </a:rPr>
              <a:t>fees</a:t>
            </a:r>
            <a:r>
              <a:rPr lang="fr-CA" sz="1200" dirty="0">
                <a:solidFill>
                  <a:schemeClr val="tx1"/>
                </a:solidFill>
                <a:latin typeface="Arial Regular"/>
              </a:rPr>
              <a:t> are </a:t>
            </a:r>
            <a:r>
              <a:rPr lang="fr-CA" sz="1200" dirty="0" err="1">
                <a:solidFill>
                  <a:schemeClr val="tx1"/>
                </a:solidFill>
                <a:latin typeface="Arial Regular"/>
              </a:rPr>
              <a:t>garanteed</a:t>
            </a:r>
            <a:r>
              <a:rPr lang="fr-CA" sz="1200" dirty="0">
                <a:solidFill>
                  <a:schemeClr val="tx1"/>
                </a:solidFill>
                <a:latin typeface="Arial Regular"/>
              </a:rPr>
              <a:t> and </a:t>
            </a:r>
            <a:r>
              <a:rPr lang="fr-CA" sz="1200" dirty="0" err="1">
                <a:solidFill>
                  <a:schemeClr val="tx1"/>
                </a:solidFill>
                <a:latin typeface="Arial Regular"/>
              </a:rPr>
              <a:t>clear</a:t>
            </a:r>
            <a:br>
              <a:rPr lang="fr-CA" sz="1200" dirty="0">
                <a:solidFill>
                  <a:schemeClr val="tx1"/>
                </a:solidFill>
              </a:rPr>
            </a:br>
            <a:r>
              <a:rPr lang="fr-CA" sz="1200" dirty="0">
                <a:solidFill>
                  <a:schemeClr val="tx1"/>
                </a:solidFill>
                <a:latin typeface="Arial Regular"/>
              </a:rPr>
              <a:t>- 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The administration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is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done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full time by one of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our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notary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br>
              <a:rPr lang="fr-CA" sz="1200" dirty="0">
                <a:solidFill>
                  <a:srgbClr val="000000"/>
                </a:solidFill>
                <a:latin typeface="Arial Regular"/>
              </a:rPr>
            </a:br>
            <a:r>
              <a:rPr lang="fr-CA" sz="1200" dirty="0">
                <a:solidFill>
                  <a:srgbClr val="000000"/>
                </a:solidFill>
                <a:latin typeface="Arial Regular"/>
              </a:rPr>
              <a:t>- Asset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evaluation</a:t>
            </a:r>
            <a:br>
              <a:rPr lang="fr-CA" sz="1200" dirty="0">
                <a:solidFill>
                  <a:srgbClr val="000000"/>
                </a:solidFill>
                <a:latin typeface="Arial Regular"/>
              </a:rPr>
            </a:br>
            <a:r>
              <a:rPr lang="fr-CA" sz="1200" dirty="0">
                <a:solidFill>
                  <a:srgbClr val="000000"/>
                </a:solidFill>
                <a:latin typeface="Arial Regular"/>
              </a:rPr>
              <a:t>-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we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prepare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the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tax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file to the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accountant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(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review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)</a:t>
            </a:r>
            <a:br>
              <a:rPr lang="fr-CA" sz="1200" dirty="0">
                <a:solidFill>
                  <a:srgbClr val="000000"/>
                </a:solidFill>
                <a:latin typeface="Arial Regular"/>
              </a:rPr>
            </a:br>
            <a:r>
              <a:rPr lang="fr-CA" sz="1200" dirty="0">
                <a:solidFill>
                  <a:srgbClr val="000000"/>
                </a:solidFill>
                <a:latin typeface="Arial Regular"/>
              </a:rPr>
              <a:t>- Sale of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property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(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pay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all bills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during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sale process)</a:t>
            </a:r>
            <a:br>
              <a:rPr lang="fr-CA" sz="1200" dirty="0">
                <a:solidFill>
                  <a:srgbClr val="000000"/>
                </a:solidFill>
                <a:latin typeface="Arial Regular"/>
              </a:rPr>
            </a:br>
            <a:r>
              <a:rPr lang="fr-CA" sz="1200" dirty="0">
                <a:solidFill>
                  <a:srgbClr val="000000"/>
                </a:solidFill>
                <a:latin typeface="Arial Regular"/>
              </a:rPr>
              <a:t>- Assets in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other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contries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(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our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 </a:t>
            </a:r>
            <a:r>
              <a:rPr lang="fr-CA" sz="1200" dirty="0" err="1">
                <a:solidFill>
                  <a:srgbClr val="000000"/>
                </a:solidFill>
                <a:latin typeface="Arial Regular"/>
              </a:rPr>
              <a:t>partners</a:t>
            </a:r>
            <a:r>
              <a:rPr lang="fr-CA" sz="1200" dirty="0">
                <a:solidFill>
                  <a:srgbClr val="000000"/>
                </a:solidFill>
                <a:latin typeface="Arial Regular"/>
              </a:rPr>
              <a:t>)</a:t>
            </a:r>
            <a:br>
              <a:rPr lang="fr-CA" sz="1200" dirty="0">
                <a:solidFill>
                  <a:srgbClr val="000000"/>
                </a:solidFill>
                <a:latin typeface="Arial Regular"/>
              </a:rPr>
            </a:br>
            <a:br>
              <a:rPr lang="fr-CA" sz="2175" dirty="0">
                <a:solidFill>
                  <a:srgbClr val="0079C1"/>
                </a:solidFill>
                <a:latin typeface="Arial Regular"/>
              </a:rPr>
            </a:b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59B7BB-236A-3148-FCAD-B5E3E7DE4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5899" y="1804737"/>
            <a:ext cx="5432259" cy="2208997"/>
          </a:xfrm>
        </p:spPr>
        <p:txBody>
          <a:bodyPr>
            <a:normAutofit fontScale="70000" lnSpcReduction="20000"/>
          </a:bodyPr>
          <a:lstStyle/>
          <a:p>
            <a:endParaRPr lang="en-CA" dirty="0"/>
          </a:p>
          <a:p>
            <a:r>
              <a:rPr lang="en-CA" dirty="0"/>
              <a:t> </a:t>
            </a:r>
            <a:r>
              <a:rPr lang="en-CA" sz="1700" b="1" u="sng" dirty="0"/>
              <a:t>Secure the assets:</a:t>
            </a:r>
          </a:p>
          <a:p>
            <a:endParaRPr lang="en-CA" sz="1575" b="1" dirty="0"/>
          </a:p>
          <a:p>
            <a:r>
              <a:rPr lang="en-CA" sz="1575" b="1" dirty="0"/>
              <a:t>- </a:t>
            </a:r>
            <a:r>
              <a:rPr lang="en-CA" sz="1575" dirty="0"/>
              <a:t>Arrange for the safe storage of personal valuables and important documents.</a:t>
            </a:r>
          </a:p>
          <a:p>
            <a:r>
              <a:rPr lang="en-CA" sz="1575" b="1" dirty="0"/>
              <a:t>- </a:t>
            </a:r>
            <a:r>
              <a:rPr lang="en-CA" sz="1575" dirty="0"/>
              <a:t>Change de locks on the door (property)</a:t>
            </a:r>
          </a:p>
          <a:p>
            <a:r>
              <a:rPr lang="en-CA" sz="1575" dirty="0"/>
              <a:t>- visit the house for information (documents ,insurance, statements…)</a:t>
            </a:r>
          </a:p>
          <a:p>
            <a:r>
              <a:rPr lang="en-CA" sz="1575" dirty="0"/>
              <a:t>- Go to the bank to open safety box</a:t>
            </a:r>
          </a:p>
          <a:p>
            <a:r>
              <a:rPr lang="en-CA" sz="1575" dirty="0"/>
              <a:t>- transfer of all assets (example of Audrey going to NBC)</a:t>
            </a:r>
          </a:p>
          <a:p>
            <a:endParaRPr lang="en-CA" dirty="0"/>
          </a:p>
          <a:p>
            <a:endParaRPr lang="en-CA" sz="1350" b="1" dirty="0"/>
          </a:p>
          <a:p>
            <a:r>
              <a:rPr lang="en-CA" sz="1725" b="1" u="sng" dirty="0"/>
              <a:t>Sale of property:</a:t>
            </a:r>
          </a:p>
          <a:p>
            <a:endParaRPr lang="en-CA" sz="1725" dirty="0"/>
          </a:p>
          <a:p>
            <a:r>
              <a:rPr lang="en-CA" sz="1725" dirty="0"/>
              <a:t>- insure the property</a:t>
            </a:r>
          </a:p>
          <a:p>
            <a:r>
              <a:rPr lang="en-CA" sz="1725" dirty="0"/>
              <a:t>- evaluation of the property, find real estate agent</a:t>
            </a:r>
          </a:p>
          <a:p>
            <a:r>
              <a:rPr lang="en-CA" sz="1725" dirty="0"/>
              <a:t>- evaluation of </a:t>
            </a:r>
            <a:r>
              <a:rPr lang="en-CA" sz="1725" dirty="0" err="1"/>
              <a:t>arts,collectables</a:t>
            </a:r>
            <a:endParaRPr lang="en-CA" sz="1725" dirty="0"/>
          </a:p>
          <a:p>
            <a:r>
              <a:rPr lang="en-CA" sz="1725" dirty="0"/>
              <a:t>- empty the house ( Family and beneficiaries)</a:t>
            </a:r>
          </a:p>
          <a:p>
            <a:r>
              <a:rPr lang="en-CA" sz="1725" dirty="0"/>
              <a:t>- our partner to empty…</a:t>
            </a:r>
          </a:p>
          <a:p>
            <a:r>
              <a:rPr lang="en-CA" sz="1725" dirty="0"/>
              <a:t>- Distribute vehicles (SAAQ)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7306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045D6-857F-D00A-DF9D-1B3DEC86C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7797" y="922556"/>
            <a:ext cx="2691753" cy="499577"/>
          </a:xfrm>
        </p:spPr>
        <p:txBody>
          <a:bodyPr>
            <a:noAutofit/>
          </a:bodyPr>
          <a:lstStyle/>
          <a:p>
            <a:r>
              <a:rPr lang="fr-CA" sz="3000" dirty="0"/>
              <a:t> QUESTIONS </a:t>
            </a:r>
            <a:r>
              <a:rPr lang="fr-CA" sz="3300" dirty="0"/>
              <a:t>?</a:t>
            </a:r>
            <a:endParaRPr lang="en-CA" sz="33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A335CE-739E-C3B3-5114-318CC58D61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5900" y="2072173"/>
            <a:ext cx="3907367" cy="499577"/>
          </a:xfrm>
        </p:spPr>
        <p:txBody>
          <a:bodyPr>
            <a:normAutofit/>
          </a:bodyPr>
          <a:lstStyle/>
          <a:p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474828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F88F-48EC-9340-A4F3-4B26990DC1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731" y="650317"/>
            <a:ext cx="8009398" cy="148832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Estate planning and life insurance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BD7E2B-96D1-D643-A362-81B77FC52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8840" y="4240555"/>
            <a:ext cx="2201503" cy="878583"/>
          </a:xfrm>
        </p:spPr>
        <p:txBody>
          <a:bodyPr>
            <a:normAutofit/>
          </a:bodyPr>
          <a:lstStyle/>
          <a:p>
            <a:endParaRPr lang="fr-CA" sz="900" dirty="0"/>
          </a:p>
          <a:p>
            <a:endParaRPr lang="fr-CA" sz="900" dirty="0"/>
          </a:p>
          <a:p>
            <a:r>
              <a:rPr lang="fr-CA" sz="1600" b="1" dirty="0"/>
              <a:t> </a:t>
            </a:r>
            <a:r>
              <a:rPr lang="en-CA" sz="1600" b="1" dirty="0"/>
              <a:t>October 22,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D05C12-5112-B04E-B1E2-A0F55CA92F43}"/>
              </a:ext>
            </a:extLst>
          </p:cNvPr>
          <p:cNvSpPr txBox="1"/>
          <p:nvPr/>
        </p:nvSpPr>
        <p:spPr>
          <a:xfrm>
            <a:off x="215153" y="3409950"/>
            <a:ext cx="0" cy="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endParaRPr lang="en-US" sz="1100" dirty="0" err="1">
              <a:solidFill>
                <a:schemeClr val="tx2"/>
              </a:solidFill>
              <a:latin typeface="Dax Offc Pro Regular" panose="020B0504030101020102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3DA668B-D580-A86A-9C25-9904BD9E68A4}"/>
              </a:ext>
            </a:extLst>
          </p:cNvPr>
          <p:cNvSpPr txBox="1">
            <a:spLocks/>
          </p:cNvSpPr>
          <p:nvPr/>
        </p:nvSpPr>
        <p:spPr>
          <a:xfrm>
            <a:off x="4583659" y="2472311"/>
            <a:ext cx="3852334" cy="18608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b="0" i="0" kern="1200">
                <a:solidFill>
                  <a:schemeClr val="tx1"/>
                </a:solidFill>
                <a:latin typeface="Dax Offc Pro Regular" panose="020B0504030101020102" pitchFamily="34" charset="0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Dax Offc Pro Regular" panose="020B0504030101020102" pitchFamily="34" charset="0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Dax Offc Pro Regular" panose="020B0504030101020102" pitchFamily="34" charset="0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Dax Offc Pro Regular" panose="020B0504030101020102" pitchFamily="34" charset="0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Dax Offc Pro Regular" panose="020B0504030101020102" pitchFamily="34" charset="0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fr-CA" sz="1800" b="1" dirty="0"/>
          </a:p>
          <a:p>
            <a:pPr>
              <a:lnSpc>
                <a:spcPct val="100000"/>
              </a:lnSpc>
            </a:pPr>
            <a:r>
              <a:rPr lang="fr-CA" sz="1800" b="1" dirty="0"/>
              <a:t>Zeina Khalifé, </a:t>
            </a:r>
            <a:r>
              <a:rPr lang="fr-CA" sz="1800" dirty="0"/>
              <a:t>LL.B., LL. M. (Fisc.), Pl. Fin.</a:t>
            </a:r>
            <a:endParaRPr lang="en-CA" sz="1800" dirty="0"/>
          </a:p>
          <a:p>
            <a:pPr>
              <a:lnSpc>
                <a:spcPct val="100000"/>
              </a:lnSpc>
            </a:pPr>
            <a:r>
              <a:rPr lang="fr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Financial Security Advisor</a:t>
            </a: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76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B605F-6D5F-3CE7-1ACA-026BF530D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086" y="313170"/>
            <a:ext cx="4343399" cy="6803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/>
            <a:r>
              <a:rPr lang="en-US" sz="2400" b="1" dirty="0">
                <a:latin typeface="Dax Offc Pro" panose="020B0504030101020102" pitchFamily="34" charset="0"/>
              </a:rPr>
              <a:t>Introduction of our offer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653359"/>
            <a:ext cx="55270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E4D65-69E8-E9DF-4206-7FA17655F7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0364" y="1292942"/>
            <a:ext cx="5390987" cy="2901898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Independent from BMO insurance</a:t>
            </a:r>
          </a:p>
          <a:p>
            <a:pPr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Under the BMO Nesbitt Burns umbrella</a:t>
            </a:r>
          </a:p>
          <a:p>
            <a:pPr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Insurance brokers :</a:t>
            </a:r>
          </a:p>
          <a:p>
            <a:pPr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800" b="1" dirty="0">
                <a:latin typeface="+mn-lt"/>
              </a:rPr>
              <a:t>Life insurance</a:t>
            </a:r>
          </a:p>
          <a:p>
            <a:pPr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800" b="1" dirty="0">
                <a:latin typeface="+mn-lt"/>
              </a:rPr>
              <a:t>Critical illness</a:t>
            </a:r>
          </a:p>
          <a:p>
            <a:pPr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800" b="1" dirty="0">
                <a:latin typeface="+mn-lt"/>
              </a:rPr>
              <a:t>Disability insurance</a:t>
            </a:r>
          </a:p>
          <a:p>
            <a:pPr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800" b="1" dirty="0">
                <a:latin typeface="+mn-lt"/>
              </a:rPr>
              <a:t>Annuity</a:t>
            </a:r>
          </a:p>
          <a:p>
            <a:pPr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Partnership with most of the insurance companies on the market in Quebec</a:t>
            </a:r>
          </a:p>
          <a:p>
            <a:pPr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dirty="0"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1064" y="0"/>
            <a:ext cx="3602935" cy="51435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Cheers outline">
            <a:extLst>
              <a:ext uri="{FF2B5EF4-FFF2-40B4-BE49-F238E27FC236}">
                <a16:creationId xmlns:a16="http://schemas.microsoft.com/office/drawing/2014/main" id="{E93FA526-5BF7-FDD6-51DD-68904EA2D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8143" y="1275184"/>
            <a:ext cx="2589144" cy="25891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A65C3F-661E-FE72-A80E-181F416CE4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085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241" y="132002"/>
            <a:ext cx="7418899" cy="68037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defTabSz="914400"/>
            <a:r>
              <a:rPr lang="en-US" b="1" dirty="0">
                <a:latin typeface="Dax Offc Pro" panose="020B0504030101020102" pitchFamily="34" charset="0"/>
              </a:rPr>
              <a:t>Identifying life insurance</a:t>
            </a:r>
            <a:br>
              <a:rPr lang="en-US" b="1" dirty="0">
                <a:latin typeface="Dax Offc Pro" panose="020B0504030101020102" pitchFamily="34" charset="0"/>
              </a:rPr>
            </a:br>
            <a:r>
              <a:rPr lang="en-US" b="1" dirty="0">
                <a:latin typeface="Dax Offc Pro" panose="020B0504030101020102" pitchFamily="34" charset="0"/>
              </a:rPr>
              <a:t>needs in estate planning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653359"/>
            <a:ext cx="55270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6896" y="944382"/>
            <a:ext cx="5695783" cy="3338058"/>
          </a:xfrm>
        </p:spPr>
        <p:txBody>
          <a:bodyPr vert="horz" lIns="91440" tIns="45720" rIns="91440" bIns="45720" rtlCol="0">
            <a:noAutofit/>
          </a:bodyPr>
          <a:lstStyle/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Capital gain increased rate of inclusion</a:t>
            </a:r>
          </a:p>
          <a:p>
            <a:pPr marL="131400" lvl="1" defTabSz="914400">
              <a:spcBef>
                <a:spcPts val="0"/>
              </a:spcBef>
              <a:spcAft>
                <a:spcPts val="600"/>
              </a:spcAft>
            </a:pPr>
            <a:endParaRPr lang="en-US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Mitigate double taxation for corporations</a:t>
            </a:r>
          </a:p>
          <a:p>
            <a:pPr marL="131400" lvl="1" defTabSz="914400">
              <a:spcBef>
                <a:spcPts val="0"/>
              </a:spcBef>
              <a:spcAft>
                <a:spcPts val="600"/>
              </a:spcAft>
            </a:pPr>
            <a:endParaRPr lang="en-US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Real estate 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+mn-lt"/>
              </a:rPr>
              <a:t>Non liquid estates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+mn-lt"/>
              </a:rPr>
              <a:t>Capital gain / recapture / Large amount of debt</a:t>
            </a:r>
          </a:p>
          <a:p>
            <a:pPr marL="131400" lvl="1" defTabSz="914400">
              <a:spcBef>
                <a:spcPts val="0"/>
              </a:spcBef>
              <a:spcAft>
                <a:spcPts val="600"/>
              </a:spcAft>
            </a:pPr>
            <a:endParaRPr lang="en-US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Business owners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+mn-lt"/>
              </a:rPr>
              <a:t>Non liquid estates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+mn-lt"/>
              </a:rPr>
              <a:t>Family Businesses are growing in value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1064" y="0"/>
            <a:ext cx="3602935" cy="51435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Head with gears outline">
            <a:extLst>
              <a:ext uri="{FF2B5EF4-FFF2-40B4-BE49-F238E27FC236}">
                <a16:creationId xmlns:a16="http://schemas.microsoft.com/office/drawing/2014/main" id="{BA28AE68-B073-5F68-4208-77C14C06D8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47959" y="1624760"/>
            <a:ext cx="2589144" cy="25891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784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91" y="118590"/>
            <a:ext cx="3914480" cy="64990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defTabSz="914400"/>
            <a:r>
              <a:rPr lang="en-US" b="1" dirty="0">
                <a:latin typeface="Dax Offc Pro" panose="020B0504030101020102" pitchFamily="34" charset="0"/>
              </a:rPr>
              <a:t>Identifying life insurance</a:t>
            </a:r>
            <a:br>
              <a:rPr lang="en-US" b="1" dirty="0">
                <a:latin typeface="Dax Offc Pro" panose="020B0504030101020102" pitchFamily="34" charset="0"/>
              </a:rPr>
            </a:br>
            <a:r>
              <a:rPr lang="en-US" b="1" dirty="0">
                <a:latin typeface="Dax Offc Pro" panose="020B0504030101020102" pitchFamily="34" charset="0"/>
              </a:rPr>
              <a:t>needs in estate planning </a:t>
            </a:r>
          </a:p>
        </p:txBody>
      </p:sp>
      <p:pic>
        <p:nvPicPr>
          <p:cNvPr id="6" name="Graphic 5" descr="Artificial Intelligence outline">
            <a:extLst>
              <a:ext uri="{FF2B5EF4-FFF2-40B4-BE49-F238E27FC236}">
                <a16:creationId xmlns:a16="http://schemas.microsoft.com/office/drawing/2014/main" id="{5FBAFF37-0D10-4310-09A6-A07B1C4EF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0335" y="877941"/>
            <a:ext cx="3306548" cy="330654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76231" y="1048860"/>
            <a:ext cx="5184119" cy="31520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Estate Equalization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600" dirty="0">
                <a:latin typeface="+mn-lt"/>
              </a:rPr>
              <a:t>children and spouse from different unions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600" dirty="0">
                <a:latin typeface="+mn-lt"/>
              </a:rPr>
              <a:t>Life insurance to secure a new spouse 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600" dirty="0">
                <a:latin typeface="+mn-lt"/>
              </a:rPr>
              <a:t>Life insurance for fairness between siblings 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CA" sz="1800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Philanthropy</a:t>
            </a:r>
          </a:p>
          <a:p>
            <a:pPr marL="874350" lvl="2" indent="-228600" defTabSz="914400">
              <a:spcBef>
                <a:spcPts val="0"/>
              </a:spcBef>
              <a:spcAft>
                <a:spcPts val="600"/>
              </a:spcAft>
            </a:pPr>
            <a:r>
              <a:rPr lang="en-CA" sz="1600" dirty="0">
                <a:latin typeface="+mn-lt"/>
              </a:rPr>
              <a:t>Secure an amount to a charity or to fund a family foundation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CA" sz="1800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800" b="1" dirty="0">
                <a:latin typeface="+mn-lt"/>
              </a:rPr>
              <a:t>US Estate Taxes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1200">
              <a:latin typeface="+mn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C73AF9-0D33-5C66-5D79-0D0129904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768" y="5053288"/>
            <a:ext cx="9155399" cy="92522"/>
            <a:chOff x="-5025" y="6737718"/>
            <a:chExt cx="12207200" cy="1233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D96FD6F-5EE9-36C7-C200-3111EF6D0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2A39BB2-02C1-8A8B-8021-68446E0474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466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3219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3125451" cy="5143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38" y="443508"/>
            <a:ext cx="2605587" cy="41892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   Traps</a:t>
            </a:r>
            <a:r>
              <a:rPr lang="en-US" sz="3600" b="1" dirty="0">
                <a:solidFill>
                  <a:srgbClr val="FFFFFF"/>
                </a:solidFill>
                <a:latin typeface="+mj-lt"/>
              </a:rPr>
              <a:t>!</a:t>
            </a:r>
            <a:br>
              <a:rPr lang="en-US" sz="41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1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64895" y="4767262"/>
            <a:ext cx="1150454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 sz="1200">
              <a:latin typeface="+mn-lt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1841609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35481" y="443508"/>
            <a:ext cx="5179868" cy="4189214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Joint last to die vs. single life: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latin typeface="+mn-lt"/>
              </a:rPr>
              <a:t>	</a:t>
            </a:r>
            <a:r>
              <a:rPr lang="en-US" sz="1800" b="1" dirty="0">
                <a:solidFill>
                  <a:schemeClr val="accent1"/>
                </a:solidFill>
                <a:latin typeface="+mn-lt"/>
              </a:rPr>
              <a:t>aligning the wills with insurance</a:t>
            </a: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Beneficiary check: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latin typeface="+mn-lt"/>
              </a:rPr>
              <a:t>	</a:t>
            </a:r>
            <a:r>
              <a:rPr lang="en-US" sz="1800" b="1" dirty="0">
                <a:solidFill>
                  <a:schemeClr val="accent1"/>
                </a:solidFill>
                <a:latin typeface="+mn-lt"/>
              </a:rPr>
              <a:t>estate vs. individual vs. corporation</a:t>
            </a: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Corporate policy and control: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latin typeface="+mn-lt"/>
              </a:rPr>
              <a:t>	</a:t>
            </a:r>
            <a:r>
              <a:rPr lang="en-US" sz="1800" b="1" dirty="0">
                <a:solidFill>
                  <a:schemeClr val="accent1"/>
                </a:solidFill>
                <a:latin typeface="+mn-lt"/>
              </a:rPr>
              <a:t>policies held by corporation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+mn-lt"/>
              </a:rPr>
              <a:t>	and shareholders agreements</a:t>
            </a:r>
          </a:p>
          <a:p>
            <a:pPr marL="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Dual US/CAN citizens: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latin typeface="+mn-lt"/>
              </a:rPr>
              <a:t>	</a:t>
            </a:r>
            <a:r>
              <a:rPr lang="en-US" sz="1800" b="1" dirty="0">
                <a:solidFill>
                  <a:schemeClr val="accent1"/>
                </a:solidFill>
                <a:latin typeface="+mn-lt"/>
              </a:rPr>
              <a:t>Personal vs. corporate policies</a:t>
            </a: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solidFill>
                  <a:schemeClr val="accent1"/>
                </a:solidFill>
                <a:latin typeface="+mn-lt"/>
              </a:rPr>
              <a:t>	CDA and tax implications</a:t>
            </a:r>
          </a:p>
          <a:p>
            <a:pPr marL="0" indent="-228600" defTabSz="914400"/>
            <a:endParaRPr lang="en-US" dirty="0">
              <a:latin typeface="+mn-lt"/>
            </a:endParaRPr>
          </a:p>
          <a:p>
            <a:pPr marL="0" marR="10320" indent="-228600" defTabSz="914400"/>
            <a:endParaRPr lang="en-US" b="1" dirty="0">
              <a:latin typeface="+mn-lt"/>
            </a:endParaRPr>
          </a:p>
          <a:p>
            <a:pPr marL="0" indent="-228600" defTabSz="914400"/>
            <a:endParaRPr lang="en-US" dirty="0">
              <a:latin typeface="+mn-lt"/>
            </a:endParaRPr>
          </a:p>
        </p:txBody>
      </p:sp>
      <p:pic>
        <p:nvPicPr>
          <p:cNvPr id="8" name="Graphic 7" descr="Warning with solid fill">
            <a:extLst>
              <a:ext uri="{FF2B5EF4-FFF2-40B4-BE49-F238E27FC236}">
                <a16:creationId xmlns:a16="http://schemas.microsoft.com/office/drawing/2014/main" id="{0DA3EFC7-3AE5-3858-5E28-C3057BD05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0949" y="3089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0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3219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3125451" cy="5143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38" y="443508"/>
            <a:ext cx="2605587" cy="41892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Transfer of ownership</a:t>
            </a:r>
            <a:br>
              <a:rPr lang="en-US" sz="41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1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64895" y="4767262"/>
            <a:ext cx="1150454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 sz="1200">
              <a:latin typeface="+mn-lt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1841609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35481" y="443508"/>
            <a:ext cx="5179868" cy="41892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11430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11430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Transfer of term insurance</a:t>
            </a:r>
            <a:endParaRPr lang="en-US" sz="18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Transfer of permanent insurance</a:t>
            </a:r>
          </a:p>
          <a:p>
            <a:pPr marL="11430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342900" indent="-228600" defTabSz="914400">
              <a:spcBef>
                <a:spcPts val="0"/>
              </a:spcBef>
            </a:pPr>
            <a:r>
              <a:rPr lang="en-US" sz="2000" b="1" dirty="0">
                <a:latin typeface="+mn-lt"/>
              </a:rPr>
              <a:t>Tax consequences for both parties</a:t>
            </a:r>
            <a:endParaRPr lang="en-US" sz="1800" b="1" dirty="0">
              <a:latin typeface="+mn-lt"/>
            </a:endParaRPr>
          </a:p>
          <a:p>
            <a:pPr marL="514350" lvl="1" indent="-228600" defTabSz="914400">
              <a:spcBef>
                <a:spcPts val="0"/>
              </a:spcBef>
            </a:pPr>
            <a:r>
              <a:rPr lang="en-US" sz="1800" b="1" dirty="0">
                <a:latin typeface="+mn-lt"/>
              </a:rPr>
              <a:t>	</a:t>
            </a:r>
          </a:p>
          <a:p>
            <a:pPr marL="342900" indent="-228600" defTabSz="914400">
              <a:spcBef>
                <a:spcPts val="0"/>
              </a:spcBef>
            </a:pPr>
            <a:endParaRPr lang="en-US" sz="2000" b="1" dirty="0">
              <a:latin typeface="+mn-lt"/>
            </a:endParaRPr>
          </a:p>
          <a:p>
            <a:pPr marL="0" indent="0" defTabSz="914400">
              <a:spcBef>
                <a:spcPts val="0"/>
              </a:spcBef>
              <a:buNone/>
            </a:pPr>
            <a:endParaRPr lang="en-US" sz="2000" b="1" dirty="0">
              <a:latin typeface="+mn-lt"/>
            </a:endParaRPr>
          </a:p>
          <a:p>
            <a:pPr marL="0" indent="-228600" defTabSz="914400"/>
            <a:endParaRPr lang="en-US" dirty="0">
              <a:latin typeface="+mn-lt"/>
            </a:endParaRPr>
          </a:p>
          <a:p>
            <a:pPr marL="0" marR="10320" indent="-228600" defTabSz="914400"/>
            <a:endParaRPr lang="en-US" b="1" dirty="0">
              <a:latin typeface="+mn-lt"/>
            </a:endParaRPr>
          </a:p>
          <a:p>
            <a:pPr marL="0" indent="-228600" defTabSz="914400"/>
            <a:endParaRPr lang="en-US" dirty="0">
              <a:latin typeface="+mn-lt"/>
            </a:endParaRPr>
          </a:p>
        </p:txBody>
      </p:sp>
      <p:pic>
        <p:nvPicPr>
          <p:cNvPr id="8" name="Graphic 7" descr="Warning with solid fill">
            <a:extLst>
              <a:ext uri="{FF2B5EF4-FFF2-40B4-BE49-F238E27FC236}">
                <a16:creationId xmlns:a16="http://schemas.microsoft.com/office/drawing/2014/main" id="{0DA3EFC7-3AE5-3858-5E28-C3057BD05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0949" y="3089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31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661" y="127915"/>
            <a:ext cx="4343399" cy="10508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/>
            <a:r>
              <a:rPr lang="en-US" b="1" dirty="0">
                <a:latin typeface="Dax Offc Pro" panose="020B0504030101020102" pitchFamily="34" charset="0"/>
              </a:rPr>
              <a:t>Insurance as an investment solution and tax optimization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653359"/>
            <a:ext cx="55270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9268" y="1275184"/>
            <a:ext cx="5410336" cy="349207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defTabSz="914400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006FAC"/>
                </a:solidFill>
                <a:latin typeface="Dax Offc Pro" panose="020B0504030101020102" pitchFamily="34" charset="0"/>
                <a:ea typeface="+mj-ea"/>
                <a:cs typeface="+mj-cs"/>
              </a:rPr>
              <a:t>Permanent insurance with growth</a:t>
            </a:r>
          </a:p>
          <a:p>
            <a:pPr marL="0" indent="-228600" defTabSz="914400">
              <a:spcBef>
                <a:spcPts val="0"/>
              </a:spcBef>
            </a:pPr>
            <a:endParaRPr lang="en-US" sz="1400" b="1" dirty="0">
              <a:latin typeface="+mn-lt"/>
            </a:endParaRP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Most common solution for High Net Worth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Considered as a conservative asset class 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Requires important cash-flow in the first years of the policy (or lending)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Usually funded on 10 or 20 years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Has a Cash-Value (Equity) 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Universal Life </a:t>
            </a:r>
          </a:p>
          <a:p>
            <a:pPr marL="360000" lvl="1" indent="-228600" defTabSz="9144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Whole life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1064" y="0"/>
            <a:ext cx="3602935" cy="51435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Bar graph with upward trend outline">
            <a:extLst>
              <a:ext uri="{FF2B5EF4-FFF2-40B4-BE49-F238E27FC236}">
                <a16:creationId xmlns:a16="http://schemas.microsoft.com/office/drawing/2014/main" id="{A1B1EE94-0FF9-C810-422D-FDD9D5F15E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8143" y="1275184"/>
            <a:ext cx="2589144" cy="25891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039E710-CD18-43FC-8C31-13A098B4D76B}" type="slidenum">
              <a:rPr lang="en-US" sz="1200" smtClean="0">
                <a:latin typeface="+mn-lt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316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1E4D-86C5-1143-AD04-ABE9FF80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2400" b="1" dirty="0"/>
              <a:t>Insurance as an asset class</a:t>
            </a:r>
            <a:br>
              <a:rPr lang="en-CA" sz="2400" b="1" dirty="0"/>
            </a:br>
            <a:r>
              <a:rPr lang="en-CA" sz="2400" b="1" dirty="0"/>
              <a:t>Whole Life policy</a:t>
            </a:r>
            <a:endParaRPr lang="fr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E92A5-B06E-894F-8177-E8EC6D1A6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9E710-CD18-43FC-8C31-13A098B4D76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EC55F-B021-0449-AF9E-D5F6BD9CFD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1800" y="808038"/>
            <a:ext cx="8243888" cy="361282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b="1" dirty="0">
                <a:latin typeface="+mn-lt"/>
              </a:rPr>
              <a:t>Couple sold business and retired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b="1" dirty="0">
                <a:latin typeface="+mn-lt"/>
              </a:rPr>
              <a:t>Large portfolio in their holding company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b="1" dirty="0">
                <a:latin typeface="+mn-lt"/>
              </a:rPr>
              <a:t>Joint last to die policy</a:t>
            </a:r>
          </a:p>
          <a:p>
            <a:endParaRPr lang="en-CA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F3D2DF2-7C23-47A4-0352-AE9BDF08AC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036960"/>
              </p:ext>
            </p:extLst>
          </p:nvPr>
        </p:nvGraphicFramePr>
        <p:xfrm>
          <a:off x="1592262" y="1731438"/>
          <a:ext cx="5959475" cy="2598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958692" imgH="2598270" progId="Excel.Sheet.12">
                  <p:embed/>
                </p:oleObj>
              </mc:Choice>
              <mc:Fallback>
                <p:oleObj name="Worksheet" r:id="rId3" imgW="5958692" imgH="2598270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F3D2DF2-7C23-47A4-0352-AE9BDF08AC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2262" y="1731438"/>
                        <a:ext cx="5959475" cy="2598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82354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1_Office Theme">
  <a:themeElements>
    <a:clrScheme name="BMO PW">
      <a:dk1>
        <a:srgbClr val="000000"/>
      </a:dk1>
      <a:lt1>
        <a:srgbClr val="FFFFFF"/>
      </a:lt1>
      <a:dk2>
        <a:srgbClr val="0079C1"/>
      </a:dk2>
      <a:lt2>
        <a:srgbClr val="E6E6E6"/>
      </a:lt2>
      <a:accent1>
        <a:srgbClr val="0078C1"/>
      </a:accent1>
      <a:accent2>
        <a:srgbClr val="005789"/>
      </a:accent2>
      <a:accent3>
        <a:srgbClr val="00A9FB"/>
      </a:accent3>
      <a:accent4>
        <a:srgbClr val="974BB7"/>
      </a:accent4>
      <a:accent5>
        <a:srgbClr val="38D3B9"/>
      </a:accent5>
      <a:accent6>
        <a:srgbClr val="8988E1"/>
      </a:accent6>
      <a:hlink>
        <a:srgbClr val="00497C"/>
      </a:hlink>
      <a:folHlink>
        <a:srgbClr val="003758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Order xmlns="4467cca6-fa7f-4083-8744-bcb9bf3bbe8f">3</SortOrder>
    <Section xmlns="4467cca6-fa7f-4083-8744-bcb9bf3bbe8f">Présentations PowerPoint</Sec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D824E3B0BB0844994BF4E5D7A0A5FD" ma:contentTypeVersion="10" ma:contentTypeDescription="Crée un document." ma:contentTypeScope="" ma:versionID="5c53e0a798c27976dc2daebdc34f15c7">
  <xsd:schema xmlns:xsd="http://www.w3.org/2001/XMLSchema" xmlns:xs="http://www.w3.org/2001/XMLSchema" xmlns:p="http://schemas.microsoft.com/office/2006/metadata/properties" xmlns:ns2="4467cca6-fa7f-4083-8744-bcb9bf3bbe8f" targetNamespace="http://schemas.microsoft.com/office/2006/metadata/properties" ma:root="true" ma:fieldsID="345fcac830392aea6167c7e6284cc24f" ns2:_="">
    <xsd:import namespace="4467cca6-fa7f-4083-8744-bcb9bf3bbe8f"/>
    <xsd:element name="properties">
      <xsd:complexType>
        <xsd:sequence>
          <xsd:element name="documentManagement">
            <xsd:complexType>
              <xsd:all>
                <xsd:element ref="ns2:Section" minOccurs="0"/>
                <xsd:element ref="ns2:SortOrde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7cca6-fa7f-4083-8744-bcb9bf3bbe8f" elementFormDefault="qualified">
    <xsd:import namespace="http://schemas.microsoft.com/office/2006/documentManagement/types"/>
    <xsd:import namespace="http://schemas.microsoft.com/office/infopath/2007/PartnerControls"/>
    <xsd:element name="Section" ma:index="2" nillable="true" ma:displayName="Section" ma:format="Dropdown" ma:internalName="Section" ma:readOnly="false">
      <xsd:simpleType>
        <xsd:restriction base="dms:Choice">
          <xsd:enumeration value="Papier à en-tête"/>
          <xsd:enumeration value="Ordres du jour"/>
          <xsd:enumeration value="Invitations"/>
          <xsd:enumeration value="Présentations PowerPoint"/>
          <xsd:enumeration value="Bulletins"/>
          <xsd:enumeration value="Email Template"/>
          <xsd:enumeration value="Email Banners"/>
        </xsd:restriction>
      </xsd:simpleType>
    </xsd:element>
    <xsd:element name="SortOrder" ma:index="3" nillable="true" ma:displayName="SortOrder" ma:internalName="SortOrder" ma:readOnly="false" ma:percentage="FALSE">
      <xsd:simpleType>
        <xsd:restriction base="dms:Number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BFFF31-7D41-48E8-9986-A0D57581DEE9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4467cca6-fa7f-4083-8744-bcb9bf3bbe8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9F936E-3BF8-41E5-B6D5-DB14BF0236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67cca6-fa7f-4083-8744-bcb9bf3bbe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2EA7FEE-AFA0-4A0B-A5BA-6C7332B8A4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6113</TotalTime>
  <Words>671</Words>
  <Application>Microsoft Office PowerPoint</Application>
  <PresentationFormat>On-screen Show (16:9)</PresentationFormat>
  <Paragraphs>159</Paragraphs>
  <Slides>14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Arial Regular</vt:lpstr>
      <vt:lpstr>Calibri</vt:lpstr>
      <vt:lpstr>Calibri Light</vt:lpstr>
      <vt:lpstr>Dax Offc Pro</vt:lpstr>
      <vt:lpstr>Dax Offc Pro Light</vt:lpstr>
      <vt:lpstr>Dax Offc Pro Medium</vt:lpstr>
      <vt:lpstr>Dax Offc Pro Regular</vt:lpstr>
      <vt:lpstr>System Font Regular</vt:lpstr>
      <vt:lpstr>1_Office Theme</vt:lpstr>
      <vt:lpstr>Worksheet</vt:lpstr>
      <vt:lpstr>D’Amico Family Wealth Management Group</vt:lpstr>
      <vt:lpstr>Estate planning and life insurance</vt:lpstr>
      <vt:lpstr>Introduction of our offer </vt:lpstr>
      <vt:lpstr>Identifying life insurance needs in estate planning </vt:lpstr>
      <vt:lpstr>Identifying life insurance needs in estate planning </vt:lpstr>
      <vt:lpstr>    Traps! </vt:lpstr>
      <vt:lpstr>Transfer of ownership </vt:lpstr>
      <vt:lpstr>Insurance as an investment solution and tax optimization</vt:lpstr>
      <vt:lpstr>Insurance as an asset class Whole Life policy</vt:lpstr>
      <vt:lpstr>PowerPoint Presentation</vt:lpstr>
      <vt:lpstr>BMO Trust Company</vt:lpstr>
      <vt:lpstr>Our services and expertise</vt:lpstr>
      <vt:lpstr>OUR DIFFERENCES  - Our fees are garanteed and clear - The administration is done full time by one of our notary  - Asset evaluation - we prepare the tax file to the accountant (review) - Sale of property (pay all bills during sale process) - Assets in other contries (our partners)  </vt:lpstr>
      <vt:lpstr> QUESTIONS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BMO Gestion privée modèle PowerPoint Dax-16x9</dc:title>
  <dc:creator>Derek Wessinger</dc:creator>
  <cp:lastModifiedBy>Muraca, Francis</cp:lastModifiedBy>
  <cp:revision>249</cp:revision>
  <cp:lastPrinted>2024-10-15T15:16:12Z</cp:lastPrinted>
  <dcterms:created xsi:type="dcterms:W3CDTF">2019-04-16T15:26:15Z</dcterms:created>
  <dcterms:modified xsi:type="dcterms:W3CDTF">2024-10-15T15:50:01Z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0x01010080D824E3B0BB0844994BF4E5D7A0A5FD</vt:lpwstr>
  </property>
  <property fmtid="{D5CDD505-2E9C-101B-9397-08002B2CF9AE}" pid="3" name="Order">
    <vt:r8>100</vt:r8>
  </property>
  <property fmtid="{D5CDD505-2E9C-101B-9397-08002B2CF9AE}" pid="4" name="URL">
    <vt:lpwstr/>
  </property>
  <property fmtid="{D5CDD505-2E9C-101B-9397-08002B2CF9AE}" pid="5" name="MSIP_Label_0cf00cb3-7a5d-4674-b157-6d675423df49_Enabled">
    <vt:lpwstr>true</vt:lpwstr>
  </property>
  <property fmtid="{D5CDD505-2E9C-101B-9397-08002B2CF9AE}" pid="6" name="MSIP_Label_0cf00cb3-7a5d-4674-b157-6d675423df49_SetDate">
    <vt:lpwstr>2023-05-09T22:01:09Z</vt:lpwstr>
  </property>
  <property fmtid="{D5CDD505-2E9C-101B-9397-08002B2CF9AE}" pid="7" name="MSIP_Label_0cf00cb3-7a5d-4674-b157-6d675423df49_Method">
    <vt:lpwstr>Standard</vt:lpwstr>
  </property>
  <property fmtid="{D5CDD505-2E9C-101B-9397-08002B2CF9AE}" pid="8" name="MSIP_Label_0cf00cb3-7a5d-4674-b157-6d675423df49_Name">
    <vt:lpwstr>Internal</vt:lpwstr>
  </property>
  <property fmtid="{D5CDD505-2E9C-101B-9397-08002B2CF9AE}" pid="9" name="MSIP_Label_0cf00cb3-7a5d-4674-b157-6d675423df49_SiteId">
    <vt:lpwstr>ece76e02-a02b-4c4a-906d-98a34c5ce07a</vt:lpwstr>
  </property>
  <property fmtid="{D5CDD505-2E9C-101B-9397-08002B2CF9AE}" pid="10" name="MSIP_Label_0cf00cb3-7a5d-4674-b157-6d675423df49_ActionId">
    <vt:lpwstr>bd9d81ca-ad9f-4293-b331-fa498e4bd135</vt:lpwstr>
  </property>
  <property fmtid="{D5CDD505-2E9C-101B-9397-08002B2CF9AE}" pid="11" name="MSIP_Label_0cf00cb3-7a5d-4674-b157-6d675423df49_ContentBits">
    <vt:lpwstr>0</vt:lpwstr>
  </property>
</Properties>
</file>